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8" r:id="rId4"/>
    <p:sldId id="264" r:id="rId5"/>
    <p:sldId id="260" r:id="rId6"/>
    <p:sldId id="261" r:id="rId7"/>
  </p:sldIdLst>
  <p:sldSz cx="5851525" cy="9144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2933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865" y="1496484"/>
            <a:ext cx="4973796" cy="3183467"/>
          </a:xfrm>
        </p:spPr>
        <p:txBody>
          <a:bodyPr anchor="b"/>
          <a:lstStyle>
            <a:lvl1pPr algn="ctr">
              <a:defRPr sz="38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441" y="4802717"/>
            <a:ext cx="4388644" cy="2207683"/>
          </a:xfrm>
        </p:spPr>
        <p:txBody>
          <a:bodyPr/>
          <a:lstStyle>
            <a:lvl1pPr marL="0" indent="0" algn="ctr">
              <a:buNone/>
              <a:defRPr sz="1536"/>
            </a:lvl1pPr>
            <a:lvl2pPr marL="292562" indent="0" algn="ctr">
              <a:buNone/>
              <a:defRPr sz="1280"/>
            </a:lvl2pPr>
            <a:lvl3pPr marL="585125" indent="0" algn="ctr">
              <a:buNone/>
              <a:defRPr sz="1152"/>
            </a:lvl3pPr>
            <a:lvl4pPr marL="877687" indent="0" algn="ctr">
              <a:buNone/>
              <a:defRPr sz="1024"/>
            </a:lvl4pPr>
            <a:lvl5pPr marL="1170249" indent="0" algn="ctr">
              <a:buNone/>
              <a:defRPr sz="1024"/>
            </a:lvl5pPr>
            <a:lvl6pPr marL="1462811" indent="0" algn="ctr">
              <a:buNone/>
              <a:defRPr sz="1024"/>
            </a:lvl6pPr>
            <a:lvl7pPr marL="1755374" indent="0" algn="ctr">
              <a:buNone/>
              <a:defRPr sz="1024"/>
            </a:lvl7pPr>
            <a:lvl8pPr marL="2047936" indent="0" algn="ctr">
              <a:buNone/>
              <a:defRPr sz="1024"/>
            </a:lvl8pPr>
            <a:lvl9pPr marL="2340498" indent="0" algn="ctr">
              <a:buNone/>
              <a:defRPr sz="102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3D93-C57E-41D2-B668-C35CE0D7C2A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A56-7967-4D92-9E1C-FFF73353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1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3D93-C57E-41D2-B668-C35CE0D7C2A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A56-7967-4D92-9E1C-FFF73353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87498" y="486834"/>
            <a:ext cx="1261735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2293" y="486834"/>
            <a:ext cx="3712061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3D93-C57E-41D2-B668-C35CE0D7C2A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A56-7967-4D92-9E1C-FFF73353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7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3D93-C57E-41D2-B668-C35CE0D7C2A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A56-7967-4D92-9E1C-FFF73353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7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2279653"/>
            <a:ext cx="5046940" cy="3803649"/>
          </a:xfrm>
        </p:spPr>
        <p:txBody>
          <a:bodyPr anchor="b"/>
          <a:lstStyle>
            <a:lvl1pPr>
              <a:defRPr sz="38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9245" y="6119286"/>
            <a:ext cx="5046940" cy="2000249"/>
          </a:xfrm>
        </p:spPr>
        <p:txBody>
          <a:bodyPr/>
          <a:lstStyle>
            <a:lvl1pPr marL="0" indent="0">
              <a:buNone/>
              <a:defRPr sz="1536">
                <a:solidFill>
                  <a:schemeClr val="tx1"/>
                </a:solidFill>
              </a:defRPr>
            </a:lvl1pPr>
            <a:lvl2pPr marL="292562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2pPr>
            <a:lvl3pPr marL="585125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3pPr>
            <a:lvl4pPr marL="877687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4pPr>
            <a:lvl5pPr marL="1170249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5pPr>
            <a:lvl6pPr marL="1462811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6pPr>
            <a:lvl7pPr marL="1755374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7pPr>
            <a:lvl8pPr marL="2047936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8pPr>
            <a:lvl9pPr marL="2340498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3D93-C57E-41D2-B668-C35CE0D7C2A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A56-7967-4D92-9E1C-FFF73353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9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2292" y="2434167"/>
            <a:ext cx="2486898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2335" y="2434167"/>
            <a:ext cx="2486898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3D93-C57E-41D2-B668-C35CE0D7C2A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A56-7967-4D92-9E1C-FFF73353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4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055" y="486836"/>
            <a:ext cx="504694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055" y="2241551"/>
            <a:ext cx="2475469" cy="1098549"/>
          </a:xfrm>
        </p:spPr>
        <p:txBody>
          <a:bodyPr anchor="b"/>
          <a:lstStyle>
            <a:lvl1pPr marL="0" indent="0">
              <a:buNone/>
              <a:defRPr sz="1536" b="1"/>
            </a:lvl1pPr>
            <a:lvl2pPr marL="292562" indent="0">
              <a:buNone/>
              <a:defRPr sz="1280" b="1"/>
            </a:lvl2pPr>
            <a:lvl3pPr marL="585125" indent="0">
              <a:buNone/>
              <a:defRPr sz="1152" b="1"/>
            </a:lvl3pPr>
            <a:lvl4pPr marL="877687" indent="0">
              <a:buNone/>
              <a:defRPr sz="1024" b="1"/>
            </a:lvl4pPr>
            <a:lvl5pPr marL="1170249" indent="0">
              <a:buNone/>
              <a:defRPr sz="1024" b="1"/>
            </a:lvl5pPr>
            <a:lvl6pPr marL="1462811" indent="0">
              <a:buNone/>
              <a:defRPr sz="1024" b="1"/>
            </a:lvl6pPr>
            <a:lvl7pPr marL="1755374" indent="0">
              <a:buNone/>
              <a:defRPr sz="1024" b="1"/>
            </a:lvl7pPr>
            <a:lvl8pPr marL="2047936" indent="0">
              <a:buNone/>
              <a:defRPr sz="1024" b="1"/>
            </a:lvl8pPr>
            <a:lvl9pPr marL="2340498" indent="0">
              <a:buNone/>
              <a:defRPr sz="102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055" y="3340100"/>
            <a:ext cx="2475469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2335" y="2241551"/>
            <a:ext cx="2487660" cy="1098549"/>
          </a:xfrm>
        </p:spPr>
        <p:txBody>
          <a:bodyPr anchor="b"/>
          <a:lstStyle>
            <a:lvl1pPr marL="0" indent="0">
              <a:buNone/>
              <a:defRPr sz="1536" b="1"/>
            </a:lvl1pPr>
            <a:lvl2pPr marL="292562" indent="0">
              <a:buNone/>
              <a:defRPr sz="1280" b="1"/>
            </a:lvl2pPr>
            <a:lvl3pPr marL="585125" indent="0">
              <a:buNone/>
              <a:defRPr sz="1152" b="1"/>
            </a:lvl3pPr>
            <a:lvl4pPr marL="877687" indent="0">
              <a:buNone/>
              <a:defRPr sz="1024" b="1"/>
            </a:lvl4pPr>
            <a:lvl5pPr marL="1170249" indent="0">
              <a:buNone/>
              <a:defRPr sz="1024" b="1"/>
            </a:lvl5pPr>
            <a:lvl6pPr marL="1462811" indent="0">
              <a:buNone/>
              <a:defRPr sz="1024" b="1"/>
            </a:lvl6pPr>
            <a:lvl7pPr marL="1755374" indent="0">
              <a:buNone/>
              <a:defRPr sz="1024" b="1"/>
            </a:lvl7pPr>
            <a:lvl8pPr marL="2047936" indent="0">
              <a:buNone/>
              <a:defRPr sz="1024" b="1"/>
            </a:lvl8pPr>
            <a:lvl9pPr marL="2340498" indent="0">
              <a:buNone/>
              <a:defRPr sz="102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62335" y="3340100"/>
            <a:ext cx="2487660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3D93-C57E-41D2-B668-C35CE0D7C2A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A56-7967-4D92-9E1C-FFF73353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9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3D93-C57E-41D2-B668-C35CE0D7C2A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A56-7967-4D92-9E1C-FFF73353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3D93-C57E-41D2-B668-C35CE0D7C2A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A56-7967-4D92-9E1C-FFF73353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2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055" y="609600"/>
            <a:ext cx="1887269" cy="2133600"/>
          </a:xfrm>
        </p:spPr>
        <p:txBody>
          <a:bodyPr anchor="b"/>
          <a:lstStyle>
            <a:lvl1pPr>
              <a:defRPr sz="20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660" y="1316569"/>
            <a:ext cx="2962335" cy="6498167"/>
          </a:xfrm>
        </p:spPr>
        <p:txBody>
          <a:bodyPr/>
          <a:lstStyle>
            <a:lvl1pPr>
              <a:defRPr sz="2048"/>
            </a:lvl1pPr>
            <a:lvl2pPr>
              <a:defRPr sz="1792"/>
            </a:lvl2pPr>
            <a:lvl3pPr>
              <a:defRPr sz="1536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055" y="2743200"/>
            <a:ext cx="1887269" cy="5082117"/>
          </a:xfrm>
        </p:spPr>
        <p:txBody>
          <a:bodyPr/>
          <a:lstStyle>
            <a:lvl1pPr marL="0" indent="0">
              <a:buNone/>
              <a:defRPr sz="1024"/>
            </a:lvl1pPr>
            <a:lvl2pPr marL="292562" indent="0">
              <a:buNone/>
              <a:defRPr sz="896"/>
            </a:lvl2pPr>
            <a:lvl3pPr marL="585125" indent="0">
              <a:buNone/>
              <a:defRPr sz="768"/>
            </a:lvl3pPr>
            <a:lvl4pPr marL="877687" indent="0">
              <a:buNone/>
              <a:defRPr sz="640"/>
            </a:lvl4pPr>
            <a:lvl5pPr marL="1170249" indent="0">
              <a:buNone/>
              <a:defRPr sz="640"/>
            </a:lvl5pPr>
            <a:lvl6pPr marL="1462811" indent="0">
              <a:buNone/>
              <a:defRPr sz="640"/>
            </a:lvl6pPr>
            <a:lvl7pPr marL="1755374" indent="0">
              <a:buNone/>
              <a:defRPr sz="640"/>
            </a:lvl7pPr>
            <a:lvl8pPr marL="2047936" indent="0">
              <a:buNone/>
              <a:defRPr sz="640"/>
            </a:lvl8pPr>
            <a:lvl9pPr marL="2340498" indent="0">
              <a:buNone/>
              <a:defRPr sz="6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3D93-C57E-41D2-B668-C35CE0D7C2A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A56-7967-4D92-9E1C-FFF73353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2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055" y="609600"/>
            <a:ext cx="1887269" cy="2133600"/>
          </a:xfrm>
        </p:spPr>
        <p:txBody>
          <a:bodyPr anchor="b"/>
          <a:lstStyle>
            <a:lvl1pPr>
              <a:defRPr sz="20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87660" y="1316569"/>
            <a:ext cx="2962335" cy="6498167"/>
          </a:xfrm>
        </p:spPr>
        <p:txBody>
          <a:bodyPr anchor="t"/>
          <a:lstStyle>
            <a:lvl1pPr marL="0" indent="0">
              <a:buNone/>
              <a:defRPr sz="2048"/>
            </a:lvl1pPr>
            <a:lvl2pPr marL="292562" indent="0">
              <a:buNone/>
              <a:defRPr sz="1792"/>
            </a:lvl2pPr>
            <a:lvl3pPr marL="585125" indent="0">
              <a:buNone/>
              <a:defRPr sz="1536"/>
            </a:lvl3pPr>
            <a:lvl4pPr marL="877687" indent="0">
              <a:buNone/>
              <a:defRPr sz="1280"/>
            </a:lvl4pPr>
            <a:lvl5pPr marL="1170249" indent="0">
              <a:buNone/>
              <a:defRPr sz="1280"/>
            </a:lvl5pPr>
            <a:lvl6pPr marL="1462811" indent="0">
              <a:buNone/>
              <a:defRPr sz="1280"/>
            </a:lvl6pPr>
            <a:lvl7pPr marL="1755374" indent="0">
              <a:buNone/>
              <a:defRPr sz="1280"/>
            </a:lvl7pPr>
            <a:lvl8pPr marL="2047936" indent="0">
              <a:buNone/>
              <a:defRPr sz="1280"/>
            </a:lvl8pPr>
            <a:lvl9pPr marL="2340498" indent="0">
              <a:buNone/>
              <a:defRPr sz="12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055" y="2743200"/>
            <a:ext cx="1887269" cy="5082117"/>
          </a:xfrm>
        </p:spPr>
        <p:txBody>
          <a:bodyPr/>
          <a:lstStyle>
            <a:lvl1pPr marL="0" indent="0">
              <a:buNone/>
              <a:defRPr sz="1024"/>
            </a:lvl1pPr>
            <a:lvl2pPr marL="292562" indent="0">
              <a:buNone/>
              <a:defRPr sz="896"/>
            </a:lvl2pPr>
            <a:lvl3pPr marL="585125" indent="0">
              <a:buNone/>
              <a:defRPr sz="768"/>
            </a:lvl3pPr>
            <a:lvl4pPr marL="877687" indent="0">
              <a:buNone/>
              <a:defRPr sz="640"/>
            </a:lvl4pPr>
            <a:lvl5pPr marL="1170249" indent="0">
              <a:buNone/>
              <a:defRPr sz="640"/>
            </a:lvl5pPr>
            <a:lvl6pPr marL="1462811" indent="0">
              <a:buNone/>
              <a:defRPr sz="640"/>
            </a:lvl6pPr>
            <a:lvl7pPr marL="1755374" indent="0">
              <a:buNone/>
              <a:defRPr sz="640"/>
            </a:lvl7pPr>
            <a:lvl8pPr marL="2047936" indent="0">
              <a:buNone/>
              <a:defRPr sz="640"/>
            </a:lvl8pPr>
            <a:lvl9pPr marL="2340498" indent="0">
              <a:buNone/>
              <a:defRPr sz="6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3D93-C57E-41D2-B668-C35CE0D7C2A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3A56-7967-4D92-9E1C-FFF73353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3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2293" y="486836"/>
            <a:ext cx="504694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293" y="2434167"/>
            <a:ext cx="504694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2292" y="8475136"/>
            <a:ext cx="131659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A3D93-C57E-41D2-B668-C35CE0D7C2A7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8318" y="8475136"/>
            <a:ext cx="197489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32640" y="8475136"/>
            <a:ext cx="131659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13A56-7967-4D92-9E1C-FFF73353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85125" rtl="0" eaLnBrk="1" latinLnBrk="0" hangingPunct="1">
        <a:lnSpc>
          <a:spcPct val="90000"/>
        </a:lnSpc>
        <a:spcBef>
          <a:spcPct val="0"/>
        </a:spcBef>
        <a:buNone/>
        <a:defRPr sz="28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281" indent="-146281" algn="l" defTabSz="585125" rtl="0" eaLnBrk="1" latinLnBrk="0" hangingPunct="1">
        <a:lnSpc>
          <a:spcPct val="90000"/>
        </a:lnSpc>
        <a:spcBef>
          <a:spcPts val="640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1pPr>
      <a:lvl2pPr marL="438843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536" kern="1200">
          <a:solidFill>
            <a:schemeClr val="tx1"/>
          </a:solidFill>
          <a:latin typeface="+mn-lt"/>
          <a:ea typeface="+mn-ea"/>
          <a:cs typeface="+mn-cs"/>
        </a:defRPr>
      </a:lvl2pPr>
      <a:lvl3pPr marL="731406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68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4pPr>
      <a:lvl5pPr marL="1316530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5pPr>
      <a:lvl6pPr marL="1609093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6pPr>
      <a:lvl7pPr marL="1901655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7pPr>
      <a:lvl8pPr marL="2194217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8pPr>
      <a:lvl9pPr marL="2486779" indent="-146281" algn="l" defTabSz="585125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1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1pPr>
      <a:lvl2pPr marL="292562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2pPr>
      <a:lvl3pPr marL="585125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3pPr>
      <a:lvl4pPr marL="877687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4pPr>
      <a:lvl5pPr marL="1170249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5pPr>
      <a:lvl6pPr marL="1462811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6pPr>
      <a:lvl7pPr marL="1755374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7pPr>
      <a:lvl8pPr marL="2047936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8pPr>
      <a:lvl9pPr marL="2340498" algn="l" defTabSz="585125" rtl="0" eaLnBrk="1" latinLnBrk="0" hangingPunct="1">
        <a:defRPr sz="11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SRFJRMC/videos/vb.130861907765/10155930899192766/?type=2&amp;theater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f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SRFJRMC/videos/vb.130861907765/10155930899192766/?type=2&amp;theater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fi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dustryDay@srf.navy.mi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dustryDay@srf.navy.mi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dustryDay@srf.navy.mi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2687"/>
            <a:ext cx="5839056" cy="9130600"/>
          </a:xfrm>
          <a:custGeom>
            <a:avLst/>
            <a:gdLst/>
            <a:ahLst/>
            <a:cxnLst/>
            <a:rect l="l" t="t" r="r" b="b"/>
            <a:pathLst>
              <a:path w="7769225" h="10047605">
                <a:moveTo>
                  <a:pt x="7769180" y="0"/>
                </a:moveTo>
                <a:lnTo>
                  <a:pt x="0" y="0"/>
                </a:lnTo>
                <a:lnTo>
                  <a:pt x="0" y="10047316"/>
                </a:lnTo>
                <a:lnTo>
                  <a:pt x="7769180" y="10047316"/>
                </a:lnTo>
                <a:lnTo>
                  <a:pt x="776918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grpSp>
        <p:nvGrpSpPr>
          <p:cNvPr id="3" name="object 3"/>
          <p:cNvGrpSpPr/>
          <p:nvPr/>
        </p:nvGrpSpPr>
        <p:grpSpPr>
          <a:xfrm>
            <a:off x="-8573" y="4193"/>
            <a:ext cx="5841254" cy="1467715"/>
            <a:chOff x="357187" y="928052"/>
            <a:chExt cx="7065009" cy="2152650"/>
          </a:xfrm>
        </p:grpSpPr>
        <p:sp>
          <p:nvSpPr>
            <p:cNvPr id="4" name="object 4"/>
            <p:cNvSpPr/>
            <p:nvPr/>
          </p:nvSpPr>
          <p:spPr>
            <a:xfrm>
              <a:off x="371475" y="942339"/>
              <a:ext cx="7036434" cy="2124075"/>
            </a:xfrm>
            <a:custGeom>
              <a:avLst/>
              <a:gdLst/>
              <a:ahLst/>
              <a:cxnLst/>
              <a:rect l="l" t="t" r="r" b="b"/>
              <a:pathLst>
                <a:path w="7036434" h="2124075">
                  <a:moveTo>
                    <a:pt x="7036434" y="0"/>
                  </a:moveTo>
                  <a:lnTo>
                    <a:pt x="0" y="0"/>
                  </a:lnTo>
                  <a:lnTo>
                    <a:pt x="0" y="2124075"/>
                  </a:lnTo>
                  <a:lnTo>
                    <a:pt x="7036434" y="2124075"/>
                  </a:lnTo>
                  <a:lnTo>
                    <a:pt x="7036434" y="0"/>
                  </a:lnTo>
                  <a:close/>
                </a:path>
              </a:pathLst>
            </a:custGeom>
            <a:solidFill>
              <a:srgbClr val="8EB4E3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5" name="object 5"/>
            <p:cNvSpPr/>
            <p:nvPr/>
          </p:nvSpPr>
          <p:spPr>
            <a:xfrm>
              <a:off x="371475" y="942339"/>
              <a:ext cx="7036434" cy="2124075"/>
            </a:xfrm>
            <a:custGeom>
              <a:avLst/>
              <a:gdLst/>
              <a:ahLst/>
              <a:cxnLst/>
              <a:rect l="l" t="t" r="r" b="b"/>
              <a:pathLst>
                <a:path w="7036434" h="2124075">
                  <a:moveTo>
                    <a:pt x="0" y="0"/>
                  </a:moveTo>
                  <a:lnTo>
                    <a:pt x="7036434" y="0"/>
                  </a:lnTo>
                  <a:lnTo>
                    <a:pt x="7036434" y="2124075"/>
                  </a:lnTo>
                  <a:lnTo>
                    <a:pt x="0" y="2124075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837063" y="98002"/>
            <a:ext cx="2610776" cy="763234"/>
          </a:xfrm>
          <a:prstGeom prst="rect">
            <a:avLst/>
          </a:prstGeom>
        </p:spPr>
        <p:txBody>
          <a:bodyPr vert="horz" wrap="square" lIns="0" tIns="9093" rIns="0" bIns="0" rtlCol="0">
            <a:spAutoFit/>
          </a:bodyPr>
          <a:lstStyle/>
          <a:p>
            <a:pPr marL="218234">
              <a:lnSpc>
                <a:spcPts val="1747"/>
              </a:lnSpc>
              <a:spcBef>
                <a:spcPts val="72"/>
              </a:spcBef>
            </a:pPr>
            <a:r>
              <a:rPr sz="1600" b="1" i="1" spc="-7" dirty="0">
                <a:latin typeface="Times New Roman"/>
                <a:cs typeface="Times New Roman"/>
              </a:rPr>
              <a:t>SRF-</a:t>
            </a:r>
            <a:r>
              <a:rPr sz="1600" b="1" i="1" dirty="0">
                <a:latin typeface="Times New Roman"/>
                <a:cs typeface="Times New Roman"/>
              </a:rPr>
              <a:t>JRMC</a:t>
            </a:r>
            <a:r>
              <a:rPr sz="1600" b="1" i="1" spc="-20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Det.</a:t>
            </a:r>
            <a:r>
              <a:rPr sz="1600" b="1" i="1" spc="-27" dirty="0">
                <a:latin typeface="Times New Roman"/>
                <a:cs typeface="Times New Roman"/>
              </a:rPr>
              <a:t> </a:t>
            </a:r>
            <a:r>
              <a:rPr sz="1600" b="1" i="1" spc="-7" dirty="0">
                <a:latin typeface="Times New Roman"/>
                <a:cs typeface="Times New Roman"/>
              </a:rPr>
              <a:t>Sasebo</a:t>
            </a:r>
            <a:endParaRPr sz="1600" dirty="0">
              <a:latin typeface="Times New Roman"/>
              <a:cs typeface="Times New Roman"/>
            </a:endParaRPr>
          </a:p>
          <a:p>
            <a:pPr marL="8660">
              <a:lnSpc>
                <a:spcPts val="1913"/>
              </a:lnSpc>
            </a:pPr>
            <a:r>
              <a:rPr b="1" dirty="0">
                <a:latin typeface="Times New Roman"/>
                <a:cs typeface="Times New Roman"/>
              </a:rPr>
              <a:t>2022</a:t>
            </a:r>
            <a:r>
              <a:rPr b="1" spc="-13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MS Mincho"/>
                <a:cs typeface="MS Mincho"/>
              </a:rPr>
              <a:t>インダストリーデ</a:t>
            </a:r>
            <a:r>
              <a:rPr sz="1600" b="1" spc="-33" dirty="0">
                <a:latin typeface="MS Mincho"/>
                <a:cs typeface="MS Mincho"/>
              </a:rPr>
              <a:t>イ</a:t>
            </a:r>
            <a:endParaRPr sz="1600" dirty="0">
              <a:latin typeface="MS Mincho"/>
              <a:cs typeface="MS Mincho"/>
            </a:endParaRPr>
          </a:p>
          <a:p>
            <a:pPr marR="45469" algn="ctr">
              <a:spcBef>
                <a:spcPts val="620"/>
              </a:spcBef>
            </a:pPr>
            <a:r>
              <a:rPr sz="1400" b="1" i="1" spc="-93" dirty="0">
                <a:latin typeface="MS Mincho"/>
                <a:cs typeface="MS Mincho"/>
              </a:rPr>
              <a:t>テー</a:t>
            </a:r>
            <a:r>
              <a:rPr sz="1400" b="1" i="1" dirty="0">
                <a:latin typeface="MS Mincho"/>
                <a:cs typeface="MS Mincho"/>
              </a:rPr>
              <a:t>マ</a:t>
            </a:r>
            <a:r>
              <a:rPr sz="1400" b="1" i="1" spc="-33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9598" y="939569"/>
            <a:ext cx="4053863" cy="194721"/>
          </a:xfrm>
          <a:prstGeom prst="rect">
            <a:avLst/>
          </a:prstGeom>
        </p:spPr>
        <p:txBody>
          <a:bodyPr vert="horz" wrap="square" lIns="0" tIns="9958" rIns="0" bIns="0" rtlCol="0">
            <a:spAutoFit/>
          </a:bodyPr>
          <a:lstStyle/>
          <a:p>
            <a:pPr marL="8660">
              <a:spcBef>
                <a:spcPts val="78"/>
              </a:spcBef>
            </a:pPr>
            <a:r>
              <a:rPr sz="955" b="1" i="1" spc="-68" dirty="0">
                <a:latin typeface="Times New Roman"/>
                <a:cs typeface="Times New Roman"/>
              </a:rPr>
              <a:t>“</a:t>
            </a:r>
            <a:r>
              <a:rPr sz="1200" b="1" i="1" spc="-63" dirty="0">
                <a:latin typeface="MS Mincho"/>
                <a:cs typeface="MS Mincho"/>
              </a:rPr>
              <a:t>日米</a:t>
            </a:r>
            <a:r>
              <a:rPr sz="1200" b="1" i="1" spc="-43" dirty="0">
                <a:latin typeface="MS Mincho"/>
                <a:cs typeface="MS Mincho"/>
              </a:rPr>
              <a:t>間に</a:t>
            </a:r>
            <a:r>
              <a:rPr sz="1200" b="1" i="1" spc="-72" dirty="0">
                <a:latin typeface="MS Mincho"/>
                <a:cs typeface="MS Mincho"/>
              </a:rPr>
              <a:t>おける艦船修理産業界協力</a:t>
            </a:r>
            <a:r>
              <a:rPr sz="1200" b="1" i="1" spc="-43" dirty="0">
                <a:latin typeface="MS Mincho"/>
                <a:cs typeface="MS Mincho"/>
              </a:rPr>
              <a:t>会社</a:t>
            </a:r>
            <a:r>
              <a:rPr sz="1200" b="1" i="1" spc="-65" dirty="0">
                <a:latin typeface="MS Mincho"/>
                <a:cs typeface="MS Mincho"/>
              </a:rPr>
              <a:t>のリクルー</a:t>
            </a:r>
            <a:r>
              <a:rPr sz="1200" b="1" i="1" spc="-43" dirty="0">
                <a:latin typeface="MS Mincho"/>
                <a:cs typeface="MS Mincho"/>
              </a:rPr>
              <a:t>トメ</a:t>
            </a:r>
            <a:r>
              <a:rPr sz="1200" b="1" i="1" spc="-38" dirty="0">
                <a:latin typeface="MS Mincho"/>
                <a:cs typeface="MS Mincho"/>
              </a:rPr>
              <a:t>ント</a:t>
            </a:r>
            <a:r>
              <a:rPr sz="1200" b="1" i="1" spc="-33" dirty="0">
                <a:latin typeface="Times New Roman"/>
                <a:cs typeface="Times New Roman"/>
              </a:rPr>
              <a:t>”</a:t>
            </a:r>
            <a:endParaRPr sz="955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9691" y="3737611"/>
            <a:ext cx="2847855" cy="257152"/>
          </a:xfrm>
          <a:prstGeom prst="rect">
            <a:avLst/>
          </a:prstGeom>
        </p:spPr>
        <p:txBody>
          <a:bodyPr vert="horz" wrap="square" lIns="0" tIns="10825" rIns="0" bIns="0" rtlCol="0">
            <a:spAutoFit/>
          </a:bodyPr>
          <a:lstStyle/>
          <a:p>
            <a:pPr marL="8660">
              <a:spcBef>
                <a:spcPts val="85"/>
              </a:spcBef>
              <a:tabLst>
                <a:tab pos="1719898" algn="l"/>
              </a:tabLst>
            </a:pPr>
            <a:r>
              <a:rPr sz="1600" b="1" i="1" dirty="0">
                <a:latin typeface="Times New Roman"/>
                <a:cs typeface="Times New Roman"/>
              </a:rPr>
              <a:t>2022</a:t>
            </a:r>
            <a:r>
              <a:rPr sz="1600" b="1" i="1" spc="-85" dirty="0">
                <a:latin typeface="MS Mincho"/>
                <a:cs typeface="MS Mincho"/>
              </a:rPr>
              <a:t>年</a:t>
            </a:r>
            <a:r>
              <a:rPr sz="1600" b="1" i="1" spc="-332" dirty="0">
                <a:latin typeface="MS Mincho"/>
                <a:cs typeface="MS Mincho"/>
              </a:rPr>
              <a:t> </a:t>
            </a:r>
            <a:r>
              <a:rPr sz="1600" b="1" i="1" spc="98" dirty="0">
                <a:latin typeface="Times New Roman"/>
                <a:cs typeface="Times New Roman"/>
              </a:rPr>
              <a:t>11</a:t>
            </a:r>
            <a:r>
              <a:rPr sz="1600" b="1" i="1" spc="-172" dirty="0">
                <a:latin typeface="Times New Roman"/>
                <a:cs typeface="Times New Roman"/>
              </a:rPr>
              <a:t> </a:t>
            </a:r>
            <a:r>
              <a:rPr sz="1600" b="1" i="1" spc="-85" dirty="0">
                <a:latin typeface="MS Mincho"/>
                <a:cs typeface="MS Mincho"/>
              </a:rPr>
              <a:t>月</a:t>
            </a:r>
            <a:r>
              <a:rPr sz="1600" b="1" i="1" spc="-327" dirty="0">
                <a:latin typeface="MS Mincho"/>
                <a:cs typeface="MS Mincho"/>
              </a:rPr>
              <a:t> </a:t>
            </a:r>
            <a:r>
              <a:rPr sz="1600" b="1" i="1" spc="-13" dirty="0">
                <a:latin typeface="Times New Roman"/>
                <a:cs typeface="Times New Roman"/>
              </a:rPr>
              <a:t>28</a:t>
            </a:r>
            <a:r>
              <a:rPr sz="1600" b="1" i="1" spc="-185" dirty="0">
                <a:latin typeface="Times New Roman"/>
                <a:cs typeface="Times New Roman"/>
              </a:rPr>
              <a:t> </a:t>
            </a:r>
            <a:r>
              <a:rPr sz="1600" b="1" i="1" spc="-33" dirty="0">
                <a:latin typeface="MS Mincho"/>
                <a:cs typeface="MS Mincho"/>
              </a:rPr>
              <a:t>日</a:t>
            </a:r>
            <a:r>
              <a:rPr sz="1600" b="1" i="1" dirty="0">
                <a:latin typeface="MS Mincho"/>
                <a:cs typeface="MS Mincho"/>
              </a:rPr>
              <a:t>	</a:t>
            </a:r>
            <a:r>
              <a:rPr sz="1600" b="1" i="1" spc="-85" dirty="0">
                <a:latin typeface="MS Mincho"/>
                <a:cs typeface="MS Mincho"/>
              </a:rPr>
              <a:t>（月曜日</a:t>
            </a:r>
            <a:r>
              <a:rPr sz="1600" b="1" i="1" spc="-33" dirty="0">
                <a:latin typeface="MS Mincho"/>
                <a:cs typeface="MS Mincho"/>
              </a:rPr>
              <a:t>）</a:t>
            </a:r>
            <a:endParaRPr sz="1600" dirty="0">
              <a:latin typeface="MS Mincho"/>
              <a:cs typeface="MS Minch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1734" y="4203164"/>
            <a:ext cx="1553941" cy="193848"/>
          </a:xfrm>
          <a:prstGeom prst="rect">
            <a:avLst/>
          </a:prstGeom>
        </p:spPr>
        <p:txBody>
          <a:bodyPr vert="horz" wrap="square" lIns="0" tIns="9093" rIns="0" bIns="0" rtlCol="0">
            <a:spAutoFit/>
          </a:bodyPr>
          <a:lstStyle/>
          <a:p>
            <a:pPr marL="8660">
              <a:spcBef>
                <a:spcPts val="72"/>
              </a:spcBef>
            </a:pPr>
            <a:r>
              <a:rPr sz="1200" b="1" i="1" dirty="0">
                <a:latin typeface="Times New Roman"/>
                <a:cs typeface="Times New Roman"/>
              </a:rPr>
              <a:t>10:00</a:t>
            </a:r>
            <a:r>
              <a:rPr sz="1200" b="1" i="1" spc="-18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a.m.</a:t>
            </a:r>
            <a:r>
              <a:rPr sz="1200" b="1" i="1" spc="-18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–</a:t>
            </a:r>
            <a:r>
              <a:rPr sz="1200" b="1" i="1" spc="-13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15:00</a:t>
            </a:r>
            <a:r>
              <a:rPr sz="1200" b="1" i="1" spc="-13" dirty="0">
                <a:latin typeface="Times New Roman"/>
                <a:cs typeface="Times New Roman"/>
              </a:rPr>
              <a:t> p.m</a:t>
            </a:r>
            <a:r>
              <a:rPr sz="1092" b="1" i="1" spc="-13" dirty="0">
                <a:latin typeface="Times New Roman"/>
                <a:cs typeface="Times New Roman"/>
              </a:rPr>
              <a:t>.</a:t>
            </a:r>
            <a:endParaRPr sz="1092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0028" y="4651983"/>
            <a:ext cx="2590949" cy="835922"/>
          </a:xfrm>
          <a:prstGeom prst="rect">
            <a:avLst/>
          </a:prstGeom>
        </p:spPr>
        <p:txBody>
          <a:bodyPr vert="horz" wrap="square" lIns="0" tIns="9958" rIns="0" bIns="0" rtlCol="0">
            <a:spAutoFit/>
          </a:bodyPr>
          <a:lstStyle/>
          <a:p>
            <a:pPr marL="8660">
              <a:spcBef>
                <a:spcPts val="78"/>
              </a:spcBef>
              <a:tabLst>
                <a:tab pos="1469621" algn="l"/>
              </a:tabLst>
            </a:pPr>
            <a:r>
              <a:rPr sz="1400" i="1" spc="-47" dirty="0">
                <a:latin typeface="Meiryo"/>
                <a:cs typeface="Meiryo"/>
              </a:rPr>
              <a:t>アルカス</a:t>
            </a:r>
            <a:r>
              <a:rPr sz="1200" b="1" i="1" dirty="0">
                <a:latin typeface="Times New Roman"/>
                <a:cs typeface="Times New Roman"/>
              </a:rPr>
              <a:t>SASEBO</a:t>
            </a:r>
            <a:r>
              <a:rPr sz="1200" b="1" i="1" spc="-47" dirty="0">
                <a:latin typeface="Times New Roman"/>
                <a:cs typeface="Times New Roman"/>
              </a:rPr>
              <a:t> </a:t>
            </a:r>
            <a:r>
              <a:rPr sz="1200" b="1" i="1" spc="-7" dirty="0">
                <a:latin typeface="Times New Roman"/>
                <a:cs typeface="Times New Roman"/>
              </a:rPr>
              <a:t>3</a:t>
            </a:r>
            <a:r>
              <a:rPr sz="1400" i="1" spc="-33" dirty="0">
                <a:latin typeface="Meiryo"/>
                <a:cs typeface="Meiryo"/>
              </a:rPr>
              <a:t>階</a:t>
            </a:r>
            <a:r>
              <a:rPr sz="1400" i="1" dirty="0">
                <a:latin typeface="Meiryo"/>
                <a:cs typeface="Meiryo"/>
              </a:rPr>
              <a:t>	</a:t>
            </a:r>
            <a:r>
              <a:rPr sz="1400" i="1" spc="-47" dirty="0" err="1">
                <a:latin typeface="Meiryo"/>
                <a:cs typeface="Meiryo"/>
              </a:rPr>
              <a:t>大会議</a:t>
            </a:r>
            <a:r>
              <a:rPr sz="1400" i="1" spc="-33" dirty="0" err="1">
                <a:latin typeface="Meiryo"/>
                <a:cs typeface="Meiryo"/>
              </a:rPr>
              <a:t>室</a:t>
            </a:r>
            <a:endParaRPr lang="en-US" sz="1400" i="1" spc="-33" dirty="0">
              <a:latin typeface="Meiryo"/>
              <a:cs typeface="Meiryo"/>
            </a:endParaRPr>
          </a:p>
          <a:p>
            <a:pPr marL="8660">
              <a:spcBef>
                <a:spcPts val="78"/>
              </a:spcBef>
              <a:tabLst>
                <a:tab pos="1469621" algn="l"/>
              </a:tabLst>
            </a:pPr>
            <a:endParaRPr lang="en-US" sz="1400" i="1" spc="-33" dirty="0">
              <a:latin typeface="Meiryo"/>
              <a:cs typeface="Meiryo"/>
            </a:endParaRPr>
          </a:p>
          <a:p>
            <a:pPr marL="8660">
              <a:spcBef>
                <a:spcPts val="78"/>
              </a:spcBef>
              <a:tabLst>
                <a:tab pos="1469621" algn="l"/>
              </a:tabLst>
            </a:pPr>
            <a:r>
              <a:rPr lang="ja-JP" altLang="en-US" sz="1100" spc="-33" dirty="0">
                <a:latin typeface="Meiryo"/>
                <a:cs typeface="Meiryo"/>
              </a:rPr>
              <a:t>＊現</a:t>
            </a:r>
            <a:r>
              <a:rPr lang="en-US" altLang="ja-JP" sz="1100" spc="-33" dirty="0">
                <a:latin typeface="Meiryo"/>
                <a:cs typeface="Meiryo"/>
              </a:rPr>
              <a:t>ABR/MSRA</a:t>
            </a:r>
            <a:r>
              <a:rPr lang="ja-JP" altLang="en-US" sz="1100" spc="-33" dirty="0">
                <a:latin typeface="Meiryo"/>
                <a:cs typeface="Meiryo"/>
              </a:rPr>
              <a:t>保持の企業の参加もお待ちしております。</a:t>
            </a:r>
            <a:endParaRPr sz="1050" dirty="0">
              <a:latin typeface="Meiryo"/>
              <a:cs typeface="Meiry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7259" y="8496523"/>
            <a:ext cx="4734989" cy="302443"/>
          </a:xfrm>
          <a:prstGeom prst="rect">
            <a:avLst/>
          </a:prstGeom>
        </p:spPr>
        <p:txBody>
          <a:bodyPr vert="horz" wrap="square" lIns="0" tIns="9958" rIns="0" bIns="0" rtlCol="0">
            <a:spAutoFit/>
          </a:bodyPr>
          <a:lstStyle/>
          <a:p>
            <a:pPr marL="867" algn="ctr">
              <a:spcBef>
                <a:spcPts val="78"/>
              </a:spcBef>
            </a:pPr>
            <a:r>
              <a:rPr sz="1000" b="1" i="1" spc="-7" dirty="0">
                <a:latin typeface="Times New Roman"/>
                <a:cs typeface="Times New Roman"/>
              </a:rPr>
              <a:t>SRF-</a:t>
            </a:r>
            <a:r>
              <a:rPr sz="1000" b="1" i="1" dirty="0">
                <a:latin typeface="Times New Roman"/>
                <a:cs typeface="Times New Roman"/>
              </a:rPr>
              <a:t>JRMC</a:t>
            </a:r>
            <a:r>
              <a:rPr sz="1000" b="1" i="1" spc="25" dirty="0">
                <a:latin typeface="Times New Roman"/>
                <a:cs typeface="Times New Roman"/>
              </a:rPr>
              <a:t>: </a:t>
            </a:r>
            <a:r>
              <a:rPr sz="1000" b="1" i="1" spc="-33" dirty="0">
                <a:latin typeface="MS Mincho"/>
                <a:cs typeface="MS Mincho"/>
              </a:rPr>
              <a:t>太</a:t>
            </a:r>
            <a:r>
              <a:rPr sz="1000" b="1" i="1" spc="-47" dirty="0">
                <a:latin typeface="MS Mincho"/>
                <a:cs typeface="MS Mincho"/>
              </a:rPr>
              <a:t>平洋の要</a:t>
            </a:r>
            <a:r>
              <a:rPr sz="1000" b="1" i="1" spc="-155" dirty="0">
                <a:latin typeface="MS Mincho"/>
                <a:cs typeface="MS Mincho"/>
              </a:rPr>
              <a:t> </a:t>
            </a:r>
            <a:r>
              <a:rPr sz="1000" b="1" i="1" spc="-13" dirty="0">
                <a:latin typeface="Times New Roman"/>
                <a:cs typeface="Times New Roman"/>
              </a:rPr>
              <a:t>(</a:t>
            </a:r>
            <a:r>
              <a:rPr sz="1000" b="1" i="1" spc="-47" dirty="0">
                <a:latin typeface="MS Mincho"/>
                <a:cs typeface="MS Mincho"/>
              </a:rPr>
              <a:t>日本語版</a:t>
            </a:r>
            <a:r>
              <a:rPr sz="1000" b="1" i="1" spc="-13" dirty="0">
                <a:latin typeface="MS Mincho"/>
                <a:cs typeface="MS Mincho"/>
              </a:rPr>
              <a:t>)</a:t>
            </a:r>
            <a:r>
              <a:rPr sz="1000" b="1" i="1" spc="-47" dirty="0">
                <a:latin typeface="MS Mincho"/>
                <a:cs typeface="MS Mincho"/>
              </a:rPr>
              <a:t>をビデオで</a:t>
            </a:r>
            <a:r>
              <a:rPr sz="1000" b="1" i="1" spc="-33" dirty="0">
                <a:latin typeface="MS Mincho"/>
                <a:cs typeface="MS Mincho"/>
              </a:rPr>
              <a:t>ご</a:t>
            </a:r>
            <a:r>
              <a:rPr sz="1000" b="1" i="1" spc="-47" dirty="0">
                <a:latin typeface="MS Mincho"/>
                <a:cs typeface="MS Mincho"/>
              </a:rPr>
              <a:t>紹介してい</a:t>
            </a:r>
            <a:r>
              <a:rPr sz="1000" b="1" i="1" spc="-33" dirty="0">
                <a:latin typeface="MS Mincho"/>
                <a:cs typeface="MS Mincho"/>
              </a:rPr>
              <a:t>ま</a:t>
            </a:r>
            <a:r>
              <a:rPr sz="1000" b="1" i="1" spc="-47" dirty="0">
                <a:latin typeface="MS Mincho"/>
                <a:cs typeface="MS Mincho"/>
              </a:rPr>
              <a:t>す</a:t>
            </a:r>
            <a:r>
              <a:rPr sz="1000" b="1" i="1" spc="-33" dirty="0">
                <a:latin typeface="MS Mincho"/>
                <a:cs typeface="MS Mincho"/>
              </a:rPr>
              <a:t>。</a:t>
            </a:r>
            <a:endParaRPr sz="1000" dirty="0">
              <a:latin typeface="MS Mincho"/>
              <a:cs typeface="MS Mincho"/>
            </a:endParaRPr>
          </a:p>
          <a:p>
            <a:pPr algn="ctr">
              <a:spcBef>
                <a:spcPts val="13"/>
              </a:spcBef>
            </a:pPr>
            <a:r>
              <a:rPr sz="900" u="sng" spc="-7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https://www.facebook.com/SRFJRMC/videos/vb.130861907765/10155930899192766/?type=2&amp;theater</a:t>
            </a:r>
            <a:endParaRPr sz="900" dirty="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807854" y="1624545"/>
            <a:ext cx="1930341" cy="6317289"/>
            <a:chOff x="5386387" y="3243364"/>
            <a:chExt cx="2124075" cy="5156200"/>
          </a:xfrm>
        </p:grpSpPr>
        <p:sp>
          <p:nvSpPr>
            <p:cNvPr id="13" name="object 13"/>
            <p:cNvSpPr/>
            <p:nvPr/>
          </p:nvSpPr>
          <p:spPr>
            <a:xfrm>
              <a:off x="5400675" y="3257651"/>
              <a:ext cx="2095500" cy="5127625"/>
            </a:xfrm>
            <a:custGeom>
              <a:avLst/>
              <a:gdLst/>
              <a:ahLst/>
              <a:cxnLst/>
              <a:rect l="l" t="t" r="r" b="b"/>
              <a:pathLst>
                <a:path w="2095500" h="5127625">
                  <a:moveTo>
                    <a:pt x="2095500" y="0"/>
                  </a:moveTo>
                  <a:lnTo>
                    <a:pt x="0" y="0"/>
                  </a:lnTo>
                  <a:lnTo>
                    <a:pt x="0" y="5127625"/>
                  </a:lnTo>
                  <a:lnTo>
                    <a:pt x="2095500" y="5127625"/>
                  </a:lnTo>
                  <a:lnTo>
                    <a:pt x="2095500" y="0"/>
                  </a:lnTo>
                  <a:close/>
                </a:path>
              </a:pathLst>
            </a:custGeom>
            <a:solidFill>
              <a:srgbClr val="8EB4E3"/>
            </a:solidFill>
          </p:spPr>
          <p:txBody>
            <a:bodyPr wrap="square" lIns="0" tIns="0" rIns="0" bIns="0" rtlCol="0"/>
            <a:lstStyle/>
            <a:p>
              <a:endParaRPr sz="1227"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5400675" y="3257651"/>
              <a:ext cx="2095500" cy="5127625"/>
            </a:xfrm>
            <a:custGeom>
              <a:avLst/>
              <a:gdLst/>
              <a:ahLst/>
              <a:cxnLst/>
              <a:rect l="l" t="t" r="r" b="b"/>
              <a:pathLst>
                <a:path w="2095500" h="5127625">
                  <a:moveTo>
                    <a:pt x="0" y="0"/>
                  </a:moveTo>
                  <a:lnTo>
                    <a:pt x="2095500" y="0"/>
                  </a:lnTo>
                  <a:lnTo>
                    <a:pt x="2095500" y="5127625"/>
                  </a:lnTo>
                  <a:lnTo>
                    <a:pt x="0" y="5127625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936084" y="1762189"/>
            <a:ext cx="1650508" cy="1582456"/>
          </a:xfrm>
          <a:prstGeom prst="rect">
            <a:avLst/>
          </a:prstGeom>
        </p:spPr>
        <p:txBody>
          <a:bodyPr vert="horz" wrap="square" lIns="0" tIns="8227" rIns="0" bIns="0" rtlCol="0">
            <a:spAutoFit/>
          </a:bodyPr>
          <a:lstStyle/>
          <a:p>
            <a:pPr marL="349439">
              <a:spcBef>
                <a:spcPts val="65"/>
              </a:spcBef>
            </a:pPr>
            <a:r>
              <a:rPr b="1" i="1" u="sng" spc="-75" dirty="0" err="1">
                <a:uFill>
                  <a:solidFill>
                    <a:srgbClr val="000000"/>
                  </a:solidFill>
                </a:uFill>
                <a:latin typeface="MS Mincho"/>
                <a:cs typeface="MS Mincho"/>
              </a:rPr>
              <a:t>協議事</a:t>
            </a:r>
            <a:r>
              <a:rPr b="1" i="1" u="sng" spc="-63" dirty="0" err="1">
                <a:uFill>
                  <a:solidFill>
                    <a:srgbClr val="000000"/>
                  </a:solidFill>
                </a:uFill>
                <a:latin typeface="MS Mincho"/>
                <a:cs typeface="MS Mincho"/>
              </a:rPr>
              <a:t>項</a:t>
            </a:r>
            <a:r>
              <a:rPr sz="1600" b="1" i="1" spc="-33" dirty="0">
                <a:latin typeface="Times New Roman"/>
                <a:cs typeface="Times New Roman"/>
              </a:rPr>
              <a:t>:</a:t>
            </a:r>
            <a:endParaRPr lang="en-US" sz="1600" b="1" i="1" spc="-33" dirty="0">
              <a:latin typeface="Times New Roman"/>
              <a:cs typeface="Times New Roman"/>
            </a:endParaRPr>
          </a:p>
          <a:p>
            <a:pPr marL="349439">
              <a:spcBef>
                <a:spcPts val="6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64110" marR="3465" indent="-155883">
              <a:lnSpc>
                <a:spcPct val="107100"/>
              </a:lnSpc>
              <a:spcBef>
                <a:spcPts val="892"/>
              </a:spcBef>
              <a:buFont typeface="Wingdings"/>
              <a:buChar char=""/>
              <a:tabLst>
                <a:tab pos="164538" algn="l"/>
                <a:tab pos="164975" algn="l"/>
              </a:tabLst>
            </a:pPr>
            <a:r>
              <a:rPr sz="1400" spc="-13" dirty="0">
                <a:latin typeface="MS Mincho"/>
                <a:cs typeface="MS Mincho"/>
              </a:rPr>
              <a:t>修理作</a:t>
            </a:r>
            <a:r>
              <a:rPr sz="1400" dirty="0">
                <a:latin typeface="MS Mincho"/>
                <a:cs typeface="MS Mincho"/>
              </a:rPr>
              <a:t>業</a:t>
            </a:r>
            <a:r>
              <a:rPr sz="1400" spc="-13" dirty="0">
                <a:latin typeface="MS Mincho"/>
                <a:cs typeface="MS Mincho"/>
              </a:rPr>
              <a:t>力供</a:t>
            </a:r>
            <a:r>
              <a:rPr sz="1400" spc="-18" dirty="0">
                <a:latin typeface="MS Mincho"/>
                <a:cs typeface="MS Mincho"/>
              </a:rPr>
              <a:t>給と</a:t>
            </a:r>
            <a:r>
              <a:rPr sz="1400" spc="-13" dirty="0">
                <a:latin typeface="MS Mincho"/>
                <a:cs typeface="MS Mincho"/>
              </a:rPr>
              <a:t>作業能</a:t>
            </a:r>
            <a:r>
              <a:rPr sz="1400" spc="-33" dirty="0">
                <a:latin typeface="MS Mincho"/>
                <a:cs typeface="MS Mincho"/>
              </a:rPr>
              <a:t>力</a:t>
            </a:r>
            <a:endParaRPr sz="1400" dirty="0">
              <a:latin typeface="MS Mincho"/>
              <a:cs typeface="MS Mincho"/>
            </a:endParaRPr>
          </a:p>
          <a:p>
            <a:pPr>
              <a:spcBef>
                <a:spcPts val="18"/>
              </a:spcBef>
              <a:buFont typeface="Wingdings"/>
              <a:buChar char=""/>
            </a:pPr>
            <a:endParaRPr sz="1600" dirty="0">
              <a:latin typeface="MS Mincho"/>
              <a:cs typeface="MS Mincho"/>
            </a:endParaRPr>
          </a:p>
          <a:p>
            <a:pPr marL="164538" indent="-156318">
              <a:buFont typeface="Wingdings"/>
              <a:buChar char=""/>
              <a:tabLst>
                <a:tab pos="164538" algn="l"/>
                <a:tab pos="164975" algn="l"/>
              </a:tabLst>
            </a:pPr>
            <a:r>
              <a:rPr sz="1400" spc="-13" dirty="0">
                <a:latin typeface="MS Mincho"/>
                <a:cs typeface="MS Mincho"/>
              </a:rPr>
              <a:t>品質保</a:t>
            </a:r>
            <a:r>
              <a:rPr sz="1400" dirty="0">
                <a:latin typeface="MS Mincho"/>
                <a:cs typeface="MS Mincho"/>
              </a:rPr>
              <a:t>証</a:t>
            </a:r>
            <a:r>
              <a:rPr sz="1400" spc="-13" dirty="0">
                <a:latin typeface="MS Mincho"/>
                <a:cs typeface="MS Mincho"/>
              </a:rPr>
              <a:t>基</a:t>
            </a:r>
            <a:r>
              <a:rPr sz="1400" spc="-33" dirty="0">
                <a:latin typeface="MS Mincho"/>
                <a:cs typeface="MS Mincho"/>
              </a:rPr>
              <a:t>準</a:t>
            </a:r>
            <a:endParaRPr sz="1400" dirty="0">
              <a:latin typeface="MS Mincho"/>
              <a:cs typeface="MS Minch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10375" y="3643980"/>
            <a:ext cx="1725300" cy="442516"/>
          </a:xfrm>
          <a:prstGeom prst="rect">
            <a:avLst/>
          </a:prstGeom>
        </p:spPr>
        <p:txBody>
          <a:bodyPr vert="horz" wrap="square" lIns="0" tIns="8658" rIns="0" bIns="0" rtlCol="0">
            <a:spAutoFit/>
          </a:bodyPr>
          <a:lstStyle/>
          <a:p>
            <a:pPr marL="164538" marR="3465" indent="-156318">
              <a:lnSpc>
                <a:spcPct val="107100"/>
              </a:lnSpc>
              <a:spcBef>
                <a:spcPts val="68"/>
              </a:spcBef>
              <a:buFont typeface="Wingdings"/>
              <a:buChar char=""/>
              <a:tabLst>
                <a:tab pos="164538" algn="l"/>
                <a:tab pos="164975" algn="l"/>
              </a:tabLst>
            </a:pPr>
            <a:r>
              <a:rPr lang="ja-JP" altLang="en-US" sz="1400" spc="-13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環境と</a:t>
            </a:r>
            <a:r>
              <a:rPr lang="ja-JP" altLang="en-US" sz="1400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安</a:t>
            </a:r>
            <a:r>
              <a:rPr lang="ja-JP" altLang="en-US" sz="1400" spc="-13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全に</a:t>
            </a:r>
            <a:r>
              <a:rPr lang="ja-JP" altLang="en-US" sz="1400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関</a:t>
            </a:r>
            <a:r>
              <a:rPr lang="ja-JP" altLang="en-US" sz="1400" spc="-13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す</a:t>
            </a:r>
            <a:r>
              <a:rPr lang="ja-JP" altLang="en-US" sz="1400" spc="-33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る</a:t>
            </a:r>
            <a:r>
              <a:rPr lang="ja-JP" altLang="en-US" sz="1400" spc="-13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基</a:t>
            </a:r>
            <a:r>
              <a:rPr lang="ja-JP" altLang="en-US" sz="1400" spc="-33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準</a:t>
            </a:r>
            <a:endParaRPr sz="1400" dirty="0">
              <a:latin typeface="MS Mincho" panose="02020609040205080304" pitchFamily="49" charset="-128"/>
              <a:ea typeface="MS Mincho" panose="02020609040205080304" pitchFamily="49" charset="-128"/>
              <a:cs typeface="MS Minch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41321" y="4388073"/>
            <a:ext cx="1363873" cy="223313"/>
          </a:xfrm>
          <a:prstGeom prst="rect">
            <a:avLst/>
          </a:prstGeom>
        </p:spPr>
        <p:txBody>
          <a:bodyPr vert="horz" wrap="square" lIns="0" tIns="7793" rIns="0" bIns="0" rtlCol="0">
            <a:spAutoFit/>
          </a:bodyPr>
          <a:lstStyle/>
          <a:p>
            <a:pPr marL="164538" indent="-156318">
              <a:spcBef>
                <a:spcPts val="63"/>
              </a:spcBef>
              <a:buFont typeface="Wingdings"/>
              <a:buChar char=""/>
              <a:tabLst>
                <a:tab pos="164538" algn="l"/>
                <a:tab pos="164975" algn="l"/>
              </a:tabLst>
            </a:pPr>
            <a:r>
              <a:rPr sz="1400" spc="-13" dirty="0">
                <a:latin typeface="MS Mincho"/>
                <a:cs typeface="MS Mincho"/>
              </a:rPr>
              <a:t>生産部</a:t>
            </a:r>
            <a:r>
              <a:rPr sz="1400" dirty="0">
                <a:latin typeface="MS Mincho"/>
                <a:cs typeface="MS Mincho"/>
              </a:rPr>
              <a:t>門</a:t>
            </a:r>
            <a:r>
              <a:rPr sz="1400" spc="-13" dirty="0">
                <a:latin typeface="MS Mincho"/>
                <a:cs typeface="MS Mincho"/>
              </a:rPr>
              <a:t>支</a:t>
            </a:r>
            <a:r>
              <a:rPr sz="1400" spc="-33" dirty="0">
                <a:latin typeface="MS Mincho"/>
                <a:cs typeface="MS Mincho"/>
              </a:rPr>
              <a:t>援</a:t>
            </a:r>
            <a:endParaRPr sz="1400" dirty="0">
              <a:latin typeface="MS Mincho"/>
              <a:cs typeface="MS Minch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36084" y="4818093"/>
            <a:ext cx="1834264" cy="2403397"/>
          </a:xfrm>
          <a:prstGeom prst="rect">
            <a:avLst/>
          </a:prstGeom>
        </p:spPr>
        <p:txBody>
          <a:bodyPr vert="horz" wrap="square" lIns="0" tIns="7793" rIns="0" bIns="0" rtlCol="0">
            <a:spAutoFit/>
          </a:bodyPr>
          <a:lstStyle/>
          <a:p>
            <a:pPr marL="164538" indent="-156318">
              <a:spcBef>
                <a:spcPts val="63"/>
              </a:spcBef>
              <a:buFont typeface="Wingdings"/>
              <a:buChar char=""/>
              <a:tabLst>
                <a:tab pos="164538" algn="l"/>
                <a:tab pos="164975" algn="l"/>
              </a:tabLst>
            </a:pPr>
            <a:r>
              <a:rPr lang="ja-JP" altLang="en-US" sz="1400" spc="-13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ファイヤー</a:t>
            </a:r>
            <a:endParaRPr lang="en-US" altLang="ja-JP" sz="1400" spc="-13" dirty="0">
              <a:latin typeface="MS Mincho" panose="02020609040205080304" pitchFamily="49" charset="-128"/>
              <a:ea typeface="MS Mincho" panose="02020609040205080304" pitchFamily="49" charset="-128"/>
              <a:cs typeface="MS Mincho"/>
            </a:endParaRPr>
          </a:p>
          <a:p>
            <a:pPr marL="8220">
              <a:spcBef>
                <a:spcPts val="63"/>
              </a:spcBef>
              <a:tabLst>
                <a:tab pos="164538" algn="l"/>
                <a:tab pos="164975" algn="l"/>
              </a:tabLst>
            </a:pPr>
            <a:r>
              <a:rPr lang="en-US" altLang="ja-JP" sz="1400" spc="-13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  </a:t>
            </a:r>
            <a:r>
              <a:rPr lang="ja-JP" altLang="en-US" sz="1400" spc="-13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セーフティー</a:t>
            </a:r>
            <a:endParaRPr lang="en-US" altLang="ja-JP" sz="1400" spc="-13" dirty="0">
              <a:latin typeface="MS Mincho" panose="02020609040205080304" pitchFamily="49" charset="-128"/>
              <a:ea typeface="MS Mincho" panose="02020609040205080304" pitchFamily="49" charset="-128"/>
              <a:cs typeface="MS Mincho"/>
            </a:endParaRPr>
          </a:p>
          <a:p>
            <a:pPr marL="164538" indent="-156318">
              <a:spcBef>
                <a:spcPts val="63"/>
              </a:spcBef>
              <a:buFont typeface="Wingdings"/>
              <a:buChar char=""/>
              <a:tabLst>
                <a:tab pos="164538" algn="l"/>
                <a:tab pos="164975" algn="l"/>
              </a:tabLst>
            </a:pPr>
            <a:endParaRPr lang="en-US" sz="1400" spc="-13" dirty="0">
              <a:latin typeface="MS Mincho" panose="02020609040205080304" pitchFamily="49" charset="-128"/>
              <a:ea typeface="MS Mincho" panose="02020609040205080304" pitchFamily="49" charset="-128"/>
              <a:cs typeface="MS Mincho"/>
            </a:endParaRPr>
          </a:p>
          <a:p>
            <a:pPr marL="164538" indent="-156318">
              <a:spcBef>
                <a:spcPts val="63"/>
              </a:spcBef>
              <a:buFont typeface="Wingdings"/>
              <a:buChar char=""/>
              <a:tabLst>
                <a:tab pos="164538" algn="l"/>
                <a:tab pos="164975" algn="l"/>
              </a:tabLst>
            </a:pPr>
            <a:r>
              <a:rPr sz="1400" spc="-13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作業現</a:t>
            </a:r>
            <a:r>
              <a:rPr sz="1400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場</a:t>
            </a:r>
            <a:r>
              <a:rPr sz="1400" spc="-13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運営</a:t>
            </a:r>
            <a:r>
              <a:rPr sz="1400" spc="-18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基準</a:t>
            </a:r>
            <a:endParaRPr sz="1400" dirty="0">
              <a:latin typeface="MS Mincho" panose="02020609040205080304" pitchFamily="49" charset="-128"/>
              <a:ea typeface="MS Mincho" panose="02020609040205080304" pitchFamily="49" charset="-128"/>
              <a:cs typeface="MS Mincho"/>
            </a:endParaRPr>
          </a:p>
          <a:p>
            <a:pPr>
              <a:spcBef>
                <a:spcPts val="18"/>
              </a:spcBef>
              <a:buFont typeface="Wingdings"/>
              <a:buChar char=""/>
            </a:pPr>
            <a:endParaRPr sz="1400" dirty="0">
              <a:latin typeface="MS Mincho" panose="02020609040205080304" pitchFamily="49" charset="-128"/>
              <a:ea typeface="MS Mincho" panose="02020609040205080304" pitchFamily="49" charset="-128"/>
              <a:cs typeface="MS Mincho"/>
            </a:endParaRPr>
          </a:p>
          <a:p>
            <a:pPr marL="164538" indent="-156318">
              <a:buFont typeface="Wingdings"/>
              <a:buChar char=""/>
              <a:tabLst>
                <a:tab pos="164538" algn="l"/>
                <a:tab pos="164975" algn="l"/>
              </a:tabLst>
            </a:pPr>
            <a:r>
              <a:rPr sz="1400" spc="-13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作業計</a:t>
            </a:r>
            <a:r>
              <a:rPr sz="1400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画</a:t>
            </a:r>
            <a:r>
              <a:rPr sz="1400" spc="-13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基</a:t>
            </a:r>
            <a:r>
              <a:rPr sz="1400" spc="-33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準</a:t>
            </a:r>
            <a:endParaRPr sz="1400" dirty="0">
              <a:latin typeface="MS Mincho" panose="02020609040205080304" pitchFamily="49" charset="-128"/>
              <a:ea typeface="MS Mincho" panose="02020609040205080304" pitchFamily="49" charset="-128"/>
              <a:cs typeface="MS Mincho"/>
            </a:endParaRPr>
          </a:p>
          <a:p>
            <a:pPr>
              <a:spcBef>
                <a:spcPts val="43"/>
              </a:spcBef>
              <a:buFont typeface="Wingdings"/>
              <a:buChar char=""/>
            </a:pPr>
            <a:endParaRPr sz="1400" dirty="0">
              <a:latin typeface="MS Mincho" panose="02020609040205080304" pitchFamily="49" charset="-128"/>
              <a:ea typeface="MS Mincho" panose="02020609040205080304" pitchFamily="49" charset="-128"/>
              <a:cs typeface="MS Mincho"/>
            </a:endParaRPr>
          </a:p>
          <a:p>
            <a:pPr marL="164538" indent="-156318">
              <a:buFont typeface="Wingdings"/>
              <a:buChar char=""/>
              <a:tabLst>
                <a:tab pos="164538" algn="l"/>
                <a:tab pos="164975" algn="l"/>
              </a:tabLst>
            </a:pPr>
            <a:r>
              <a:rPr sz="1400" spc="-13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契約業</a:t>
            </a:r>
            <a:r>
              <a:rPr sz="1400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者</a:t>
            </a:r>
            <a:r>
              <a:rPr sz="1400" spc="-13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資格</a:t>
            </a:r>
            <a:r>
              <a:rPr sz="1400" spc="-18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基準</a:t>
            </a:r>
            <a:endParaRPr lang="en-US" sz="1400" spc="-18" dirty="0">
              <a:latin typeface="MS Mincho" panose="02020609040205080304" pitchFamily="49" charset="-128"/>
              <a:ea typeface="MS Mincho" panose="02020609040205080304" pitchFamily="49" charset="-128"/>
              <a:cs typeface="MS Mincho"/>
            </a:endParaRPr>
          </a:p>
          <a:p>
            <a:pPr marL="164538" indent="-156318">
              <a:buFont typeface="Wingdings"/>
              <a:buChar char=""/>
              <a:tabLst>
                <a:tab pos="164538" algn="l"/>
                <a:tab pos="164975" algn="l"/>
              </a:tabLst>
            </a:pPr>
            <a:endParaRPr lang="en-US" sz="1400" spc="-18" dirty="0">
              <a:latin typeface="MS Mincho" panose="02020609040205080304" pitchFamily="49" charset="-128"/>
              <a:ea typeface="MS Mincho" panose="02020609040205080304" pitchFamily="49" charset="-128"/>
              <a:cs typeface="MS Mincho"/>
            </a:endParaRPr>
          </a:p>
          <a:p>
            <a:pPr marL="164538" indent="-156318">
              <a:buFont typeface="Wingdings"/>
              <a:buChar char=""/>
              <a:tabLst>
                <a:tab pos="164538" algn="l"/>
                <a:tab pos="164975" algn="l"/>
              </a:tabLst>
            </a:pPr>
            <a:r>
              <a:rPr lang="en-US" sz="1400" spc="-18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ABR/MSRA</a:t>
            </a:r>
            <a:r>
              <a:rPr lang="ja-JP" altLang="en-US" sz="1400" spc="-18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保持</a:t>
            </a:r>
            <a:endParaRPr lang="en-US" altLang="ja-JP" sz="1400" spc="-18" dirty="0">
              <a:latin typeface="MS Mincho" panose="02020609040205080304" pitchFamily="49" charset="-128"/>
              <a:ea typeface="MS Mincho" panose="02020609040205080304" pitchFamily="49" charset="-128"/>
              <a:cs typeface="MS Mincho"/>
            </a:endParaRPr>
          </a:p>
          <a:p>
            <a:pPr marL="8227">
              <a:tabLst>
                <a:tab pos="164538" algn="l"/>
                <a:tab pos="164975" algn="l"/>
              </a:tabLst>
            </a:pPr>
            <a:r>
              <a:rPr lang="ja-JP" altLang="en-US" sz="1400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　　　手引書</a:t>
            </a:r>
            <a:endParaRPr sz="1400" dirty="0">
              <a:latin typeface="MS Mincho" panose="02020609040205080304" pitchFamily="49" charset="-128"/>
              <a:ea typeface="MS Mincho" panose="02020609040205080304" pitchFamily="49" charset="-128"/>
              <a:cs typeface="MS Mincho"/>
            </a:endParaRPr>
          </a:p>
        </p:txBody>
      </p:sp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82116" y="196283"/>
            <a:ext cx="1071475" cy="343765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4807183" y="551828"/>
            <a:ext cx="858548" cy="251501"/>
          </a:xfrm>
          <a:prstGeom prst="rect">
            <a:avLst/>
          </a:prstGeom>
        </p:spPr>
        <p:txBody>
          <a:bodyPr vert="horz" wrap="square" lIns="0" tIns="8658" rIns="0" bIns="0" rtlCol="0">
            <a:spAutoFit/>
          </a:bodyPr>
          <a:lstStyle/>
          <a:p>
            <a:pPr marL="235123" marR="3465" indent="-226896">
              <a:lnSpc>
                <a:spcPct val="109100"/>
              </a:lnSpc>
              <a:spcBef>
                <a:spcPts val="68"/>
              </a:spcBef>
            </a:pPr>
            <a:r>
              <a:rPr sz="752" b="1" dirty="0">
                <a:solidFill>
                  <a:srgbClr val="003399"/>
                </a:solidFill>
                <a:latin typeface="Arial"/>
                <a:cs typeface="Arial"/>
              </a:rPr>
              <a:t>FLEET </a:t>
            </a:r>
            <a:r>
              <a:rPr sz="752" b="1" spc="-7" dirty="0">
                <a:solidFill>
                  <a:srgbClr val="003399"/>
                </a:solidFill>
                <a:latin typeface="Arial"/>
                <a:cs typeface="Arial"/>
              </a:rPr>
              <a:t>LOGISTICS CENTER</a:t>
            </a:r>
            <a:endParaRPr sz="752" dirty="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0" y="-1"/>
            <a:ext cx="5851525" cy="9130068"/>
            <a:chOff x="304800" y="304799"/>
            <a:chExt cx="7163308" cy="9449321"/>
          </a:xfrm>
        </p:grpSpPr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4428" y="411462"/>
              <a:ext cx="1030732" cy="850962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304800" y="304799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88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18288"/>
                  </a:lnTo>
                  <a:lnTo>
                    <a:pt x="6096" y="18288"/>
                  </a:lnTo>
                  <a:lnTo>
                    <a:pt x="6096" y="6096"/>
                  </a:lnTo>
                  <a:lnTo>
                    <a:pt x="18288" y="6096"/>
                  </a:lnTo>
                  <a:lnTo>
                    <a:pt x="182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4" name="object 24"/>
            <p:cNvSpPr/>
            <p:nvPr/>
          </p:nvSpPr>
          <p:spPr>
            <a:xfrm>
              <a:off x="310896" y="310895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12192"/>
                  </a:lnTo>
                  <a:lnTo>
                    <a:pt x="6096" y="12192"/>
                  </a:lnTo>
                  <a:lnTo>
                    <a:pt x="6096" y="6096"/>
                  </a:lnTo>
                  <a:lnTo>
                    <a:pt x="12192" y="6096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5" name="object 25"/>
            <p:cNvSpPr/>
            <p:nvPr/>
          </p:nvSpPr>
          <p:spPr>
            <a:xfrm>
              <a:off x="316992" y="304799"/>
              <a:ext cx="7132320" cy="18415"/>
            </a:xfrm>
            <a:custGeom>
              <a:avLst/>
              <a:gdLst/>
              <a:ahLst/>
              <a:cxnLst/>
              <a:rect l="l" t="t" r="r" b="b"/>
              <a:pathLst>
                <a:path w="7132320" h="18414">
                  <a:moveTo>
                    <a:pt x="6108" y="12192"/>
                  </a:moveTo>
                  <a:lnTo>
                    <a:pt x="0" y="12192"/>
                  </a:lnTo>
                  <a:lnTo>
                    <a:pt x="0" y="18288"/>
                  </a:lnTo>
                  <a:lnTo>
                    <a:pt x="6108" y="18288"/>
                  </a:lnTo>
                  <a:lnTo>
                    <a:pt x="6108" y="12192"/>
                  </a:lnTo>
                  <a:close/>
                </a:path>
                <a:path w="7132320" h="18414">
                  <a:moveTo>
                    <a:pt x="7132307" y="0"/>
                  </a:moveTo>
                  <a:lnTo>
                    <a:pt x="6096" y="0"/>
                  </a:lnTo>
                  <a:lnTo>
                    <a:pt x="6096" y="6096"/>
                  </a:lnTo>
                  <a:lnTo>
                    <a:pt x="7132307" y="6096"/>
                  </a:lnTo>
                  <a:lnTo>
                    <a:pt x="71323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6" name="object 26"/>
            <p:cNvSpPr/>
            <p:nvPr/>
          </p:nvSpPr>
          <p:spPr>
            <a:xfrm>
              <a:off x="323088" y="310895"/>
              <a:ext cx="7126605" cy="6350"/>
            </a:xfrm>
            <a:custGeom>
              <a:avLst/>
              <a:gdLst/>
              <a:ahLst/>
              <a:cxnLst/>
              <a:rect l="l" t="t" r="r" b="b"/>
              <a:pathLst>
                <a:path w="7126605" h="6350">
                  <a:moveTo>
                    <a:pt x="7126211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7126211" y="6096"/>
                  </a:lnTo>
                  <a:lnTo>
                    <a:pt x="7126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7" name="object 27"/>
            <p:cNvSpPr/>
            <p:nvPr/>
          </p:nvSpPr>
          <p:spPr>
            <a:xfrm>
              <a:off x="323088" y="304799"/>
              <a:ext cx="7145020" cy="18415"/>
            </a:xfrm>
            <a:custGeom>
              <a:avLst/>
              <a:gdLst/>
              <a:ahLst/>
              <a:cxnLst/>
              <a:rect l="l" t="t" r="r" b="b"/>
              <a:pathLst>
                <a:path w="7145020" h="18414">
                  <a:moveTo>
                    <a:pt x="7126211" y="12192"/>
                  </a:moveTo>
                  <a:lnTo>
                    <a:pt x="0" y="12192"/>
                  </a:lnTo>
                  <a:lnTo>
                    <a:pt x="0" y="18288"/>
                  </a:lnTo>
                  <a:lnTo>
                    <a:pt x="7126211" y="18288"/>
                  </a:lnTo>
                  <a:lnTo>
                    <a:pt x="7126211" y="12192"/>
                  </a:lnTo>
                  <a:close/>
                </a:path>
                <a:path w="7145020" h="18414">
                  <a:moveTo>
                    <a:pt x="7144512" y="0"/>
                  </a:moveTo>
                  <a:lnTo>
                    <a:pt x="7138416" y="0"/>
                  </a:lnTo>
                  <a:lnTo>
                    <a:pt x="7126224" y="0"/>
                  </a:lnTo>
                  <a:lnTo>
                    <a:pt x="7126224" y="6096"/>
                  </a:lnTo>
                  <a:lnTo>
                    <a:pt x="7138416" y="6096"/>
                  </a:lnTo>
                  <a:lnTo>
                    <a:pt x="7138416" y="18288"/>
                  </a:lnTo>
                  <a:lnTo>
                    <a:pt x="7144512" y="18288"/>
                  </a:lnTo>
                  <a:lnTo>
                    <a:pt x="7144512" y="6096"/>
                  </a:lnTo>
                  <a:lnTo>
                    <a:pt x="71445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8" name="object 28"/>
            <p:cNvSpPr/>
            <p:nvPr/>
          </p:nvSpPr>
          <p:spPr>
            <a:xfrm>
              <a:off x="7449311" y="310895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6096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6096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9" name="object 29"/>
            <p:cNvSpPr/>
            <p:nvPr/>
          </p:nvSpPr>
          <p:spPr>
            <a:xfrm>
              <a:off x="304800" y="316991"/>
              <a:ext cx="7150734" cy="9418320"/>
            </a:xfrm>
            <a:custGeom>
              <a:avLst/>
              <a:gdLst/>
              <a:ahLst/>
              <a:cxnLst/>
              <a:rect l="l" t="t" r="r" b="b"/>
              <a:pathLst>
                <a:path w="7150734" h="9418320">
                  <a:moveTo>
                    <a:pt x="6096" y="6108"/>
                  </a:moveTo>
                  <a:lnTo>
                    <a:pt x="0" y="6108"/>
                  </a:lnTo>
                  <a:lnTo>
                    <a:pt x="0" y="9418320"/>
                  </a:lnTo>
                  <a:lnTo>
                    <a:pt x="6096" y="9418320"/>
                  </a:lnTo>
                  <a:lnTo>
                    <a:pt x="6096" y="6108"/>
                  </a:lnTo>
                  <a:close/>
                </a:path>
                <a:path w="7150734" h="9418320">
                  <a:moveTo>
                    <a:pt x="7150608" y="0"/>
                  </a:moveTo>
                  <a:lnTo>
                    <a:pt x="7144512" y="0"/>
                  </a:lnTo>
                  <a:lnTo>
                    <a:pt x="7144512" y="6096"/>
                  </a:lnTo>
                  <a:lnTo>
                    <a:pt x="7150608" y="6096"/>
                  </a:lnTo>
                  <a:lnTo>
                    <a:pt x="7150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0" name="object 30"/>
            <p:cNvSpPr/>
            <p:nvPr/>
          </p:nvSpPr>
          <p:spPr>
            <a:xfrm>
              <a:off x="310895" y="323100"/>
              <a:ext cx="6350" cy="9412605"/>
            </a:xfrm>
            <a:custGeom>
              <a:avLst/>
              <a:gdLst/>
              <a:ahLst/>
              <a:cxnLst/>
              <a:rect l="l" t="t" r="r" b="b"/>
              <a:pathLst>
                <a:path w="6350" h="9412605">
                  <a:moveTo>
                    <a:pt x="6096" y="0"/>
                  </a:moveTo>
                  <a:lnTo>
                    <a:pt x="0" y="0"/>
                  </a:lnTo>
                  <a:lnTo>
                    <a:pt x="0" y="9412211"/>
                  </a:lnTo>
                  <a:lnTo>
                    <a:pt x="6096" y="9412211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1" name="object 31"/>
            <p:cNvSpPr/>
            <p:nvPr/>
          </p:nvSpPr>
          <p:spPr>
            <a:xfrm>
              <a:off x="316992" y="323100"/>
              <a:ext cx="7150734" cy="9412605"/>
            </a:xfrm>
            <a:custGeom>
              <a:avLst/>
              <a:gdLst/>
              <a:ahLst/>
              <a:cxnLst/>
              <a:rect l="l" t="t" r="r" b="b"/>
              <a:pathLst>
                <a:path w="7150734" h="9412605">
                  <a:moveTo>
                    <a:pt x="6108" y="0"/>
                  </a:moveTo>
                  <a:lnTo>
                    <a:pt x="0" y="0"/>
                  </a:lnTo>
                  <a:lnTo>
                    <a:pt x="0" y="9412211"/>
                  </a:lnTo>
                  <a:lnTo>
                    <a:pt x="6108" y="9412211"/>
                  </a:lnTo>
                  <a:lnTo>
                    <a:pt x="6108" y="0"/>
                  </a:lnTo>
                  <a:close/>
                </a:path>
                <a:path w="7150734" h="9412605">
                  <a:moveTo>
                    <a:pt x="7150608" y="0"/>
                  </a:moveTo>
                  <a:lnTo>
                    <a:pt x="7144512" y="0"/>
                  </a:lnTo>
                  <a:lnTo>
                    <a:pt x="7144512" y="9412211"/>
                  </a:lnTo>
                  <a:lnTo>
                    <a:pt x="7150608" y="9412211"/>
                  </a:lnTo>
                  <a:lnTo>
                    <a:pt x="7150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2" name="object 32"/>
            <p:cNvSpPr/>
            <p:nvPr/>
          </p:nvSpPr>
          <p:spPr>
            <a:xfrm>
              <a:off x="7455407" y="323100"/>
              <a:ext cx="6350" cy="9412605"/>
            </a:xfrm>
            <a:custGeom>
              <a:avLst/>
              <a:gdLst/>
              <a:ahLst/>
              <a:cxnLst/>
              <a:rect l="l" t="t" r="r" b="b"/>
              <a:pathLst>
                <a:path w="6350" h="9412605">
                  <a:moveTo>
                    <a:pt x="6096" y="0"/>
                  </a:moveTo>
                  <a:lnTo>
                    <a:pt x="0" y="0"/>
                  </a:lnTo>
                  <a:lnTo>
                    <a:pt x="0" y="9412211"/>
                  </a:lnTo>
                  <a:lnTo>
                    <a:pt x="6096" y="9412211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3" name="object 33"/>
            <p:cNvSpPr/>
            <p:nvPr/>
          </p:nvSpPr>
          <p:spPr>
            <a:xfrm>
              <a:off x="304800" y="323100"/>
              <a:ext cx="7150734" cy="9431020"/>
            </a:xfrm>
            <a:custGeom>
              <a:avLst/>
              <a:gdLst/>
              <a:ahLst/>
              <a:cxnLst/>
              <a:rect l="l" t="t" r="r" b="b"/>
              <a:pathLst>
                <a:path w="7150734" h="9431020">
                  <a:moveTo>
                    <a:pt x="18288" y="9424403"/>
                  </a:moveTo>
                  <a:lnTo>
                    <a:pt x="6096" y="9424403"/>
                  </a:lnTo>
                  <a:lnTo>
                    <a:pt x="6096" y="9412211"/>
                  </a:lnTo>
                  <a:lnTo>
                    <a:pt x="0" y="9412211"/>
                  </a:lnTo>
                  <a:lnTo>
                    <a:pt x="0" y="9424403"/>
                  </a:lnTo>
                  <a:lnTo>
                    <a:pt x="0" y="9430499"/>
                  </a:lnTo>
                  <a:lnTo>
                    <a:pt x="6096" y="9430499"/>
                  </a:lnTo>
                  <a:lnTo>
                    <a:pt x="18288" y="9430499"/>
                  </a:lnTo>
                  <a:lnTo>
                    <a:pt x="18288" y="9424403"/>
                  </a:lnTo>
                  <a:close/>
                </a:path>
                <a:path w="7150734" h="9431020">
                  <a:moveTo>
                    <a:pt x="7150608" y="0"/>
                  </a:moveTo>
                  <a:lnTo>
                    <a:pt x="7144512" y="0"/>
                  </a:lnTo>
                  <a:lnTo>
                    <a:pt x="7144512" y="9412211"/>
                  </a:lnTo>
                  <a:lnTo>
                    <a:pt x="7150608" y="9412211"/>
                  </a:lnTo>
                  <a:lnTo>
                    <a:pt x="7150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4" name="object 34"/>
            <p:cNvSpPr/>
            <p:nvPr/>
          </p:nvSpPr>
          <p:spPr>
            <a:xfrm>
              <a:off x="310896" y="9735311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6096"/>
                  </a:moveTo>
                  <a:lnTo>
                    <a:pt x="6096" y="6096"/>
                  </a:ln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12192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60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5" name="object 35"/>
            <p:cNvSpPr/>
            <p:nvPr/>
          </p:nvSpPr>
          <p:spPr>
            <a:xfrm>
              <a:off x="316992" y="9735299"/>
              <a:ext cx="7132320" cy="18415"/>
            </a:xfrm>
            <a:custGeom>
              <a:avLst/>
              <a:gdLst/>
              <a:ahLst/>
              <a:cxnLst/>
              <a:rect l="l" t="t" r="r" b="b"/>
              <a:pathLst>
                <a:path w="7132320" h="18415">
                  <a:moveTo>
                    <a:pt x="6108" y="0"/>
                  </a:moveTo>
                  <a:lnTo>
                    <a:pt x="0" y="0"/>
                  </a:lnTo>
                  <a:lnTo>
                    <a:pt x="0" y="6108"/>
                  </a:lnTo>
                  <a:lnTo>
                    <a:pt x="6108" y="6108"/>
                  </a:lnTo>
                  <a:lnTo>
                    <a:pt x="6108" y="0"/>
                  </a:lnTo>
                  <a:close/>
                </a:path>
                <a:path w="7132320" h="18415">
                  <a:moveTo>
                    <a:pt x="7132307" y="12204"/>
                  </a:moveTo>
                  <a:lnTo>
                    <a:pt x="6096" y="12204"/>
                  </a:lnTo>
                  <a:lnTo>
                    <a:pt x="6096" y="18300"/>
                  </a:lnTo>
                  <a:lnTo>
                    <a:pt x="7132307" y="18300"/>
                  </a:lnTo>
                  <a:lnTo>
                    <a:pt x="7132307" y="122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6" name="object 36"/>
            <p:cNvSpPr/>
            <p:nvPr/>
          </p:nvSpPr>
          <p:spPr>
            <a:xfrm>
              <a:off x="323088" y="9741407"/>
              <a:ext cx="7126605" cy="6350"/>
            </a:xfrm>
            <a:custGeom>
              <a:avLst/>
              <a:gdLst/>
              <a:ahLst/>
              <a:cxnLst/>
              <a:rect l="l" t="t" r="r" b="b"/>
              <a:pathLst>
                <a:path w="7126605" h="6350">
                  <a:moveTo>
                    <a:pt x="7126211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7126211" y="6096"/>
                  </a:lnTo>
                  <a:lnTo>
                    <a:pt x="7126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7" name="object 37"/>
            <p:cNvSpPr/>
            <p:nvPr/>
          </p:nvSpPr>
          <p:spPr>
            <a:xfrm>
              <a:off x="323088" y="9735299"/>
              <a:ext cx="7145020" cy="18415"/>
            </a:xfrm>
            <a:custGeom>
              <a:avLst/>
              <a:gdLst/>
              <a:ahLst/>
              <a:cxnLst/>
              <a:rect l="l" t="t" r="r" b="b"/>
              <a:pathLst>
                <a:path w="7145020" h="18415">
                  <a:moveTo>
                    <a:pt x="7126211" y="0"/>
                  </a:moveTo>
                  <a:lnTo>
                    <a:pt x="0" y="0"/>
                  </a:lnTo>
                  <a:lnTo>
                    <a:pt x="0" y="6108"/>
                  </a:lnTo>
                  <a:lnTo>
                    <a:pt x="7126211" y="6108"/>
                  </a:lnTo>
                  <a:lnTo>
                    <a:pt x="7126211" y="0"/>
                  </a:lnTo>
                  <a:close/>
                </a:path>
                <a:path w="7145020" h="18415">
                  <a:moveTo>
                    <a:pt x="7144512" y="12"/>
                  </a:moveTo>
                  <a:lnTo>
                    <a:pt x="7138416" y="12"/>
                  </a:lnTo>
                  <a:lnTo>
                    <a:pt x="7138416" y="12204"/>
                  </a:lnTo>
                  <a:lnTo>
                    <a:pt x="7126224" y="12204"/>
                  </a:lnTo>
                  <a:lnTo>
                    <a:pt x="7126224" y="18300"/>
                  </a:lnTo>
                  <a:lnTo>
                    <a:pt x="7138416" y="18300"/>
                  </a:lnTo>
                  <a:lnTo>
                    <a:pt x="7144512" y="18300"/>
                  </a:lnTo>
                  <a:lnTo>
                    <a:pt x="7144512" y="12204"/>
                  </a:lnTo>
                  <a:lnTo>
                    <a:pt x="7144512" y="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8" name="object 38"/>
            <p:cNvSpPr/>
            <p:nvPr/>
          </p:nvSpPr>
          <p:spPr>
            <a:xfrm>
              <a:off x="7449311" y="9735311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0"/>
                  </a:moveTo>
                  <a:lnTo>
                    <a:pt x="6096" y="0"/>
                  </a:lnTo>
                  <a:lnTo>
                    <a:pt x="6096" y="6096"/>
                  </a:lnTo>
                  <a:lnTo>
                    <a:pt x="0" y="6096"/>
                  </a:lnTo>
                  <a:lnTo>
                    <a:pt x="0" y="12192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6096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9" name="object 39"/>
            <p:cNvSpPr/>
            <p:nvPr/>
          </p:nvSpPr>
          <p:spPr>
            <a:xfrm>
              <a:off x="7449311" y="9735299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6096" y="0"/>
                  </a:moveTo>
                  <a:lnTo>
                    <a:pt x="0" y="0"/>
                  </a:lnTo>
                  <a:lnTo>
                    <a:pt x="0" y="6108"/>
                  </a:lnTo>
                  <a:lnTo>
                    <a:pt x="6096" y="6108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4623258" y="8960546"/>
            <a:ext cx="1418376" cy="11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60">
              <a:lnSpc>
                <a:spcPts val="785"/>
              </a:lnSpc>
            </a:pPr>
            <a:r>
              <a:rPr sz="1000" i="1" spc="-7" dirty="0">
                <a:latin typeface="Calibri"/>
                <a:cs typeface="Calibri"/>
              </a:rPr>
              <a:t>Revision</a:t>
            </a:r>
            <a:r>
              <a:rPr sz="1000" i="1" spc="-18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date: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7" dirty="0">
                <a:latin typeface="Calibri"/>
                <a:cs typeface="Calibri"/>
              </a:rPr>
              <a:t>04O</a:t>
            </a:r>
            <a:r>
              <a:rPr lang="en-US" sz="1000" i="1" spc="-7" dirty="0">
                <a:latin typeface="Calibri"/>
                <a:cs typeface="Calibri"/>
              </a:rPr>
              <a:t>CT</a:t>
            </a:r>
            <a:r>
              <a:rPr sz="1000" i="1" spc="-7" dirty="0">
                <a:latin typeface="Calibri"/>
                <a:cs typeface="Calibri"/>
              </a:rPr>
              <a:t>22</a:t>
            </a:r>
            <a:endParaRPr sz="1000" dirty="0">
              <a:latin typeface="Calibri"/>
              <a:cs typeface="Calibri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EF351755-7D7C-4ED1-BAE1-BF6DD4DB30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32" y="1781568"/>
            <a:ext cx="3402530" cy="174938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6F8589C9-6869-4683-BF1C-591A71216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7" y="5713633"/>
            <a:ext cx="3407716" cy="222820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0536" y="13400"/>
            <a:ext cx="5839056" cy="9130600"/>
          </a:xfrm>
          <a:custGeom>
            <a:avLst/>
            <a:gdLst/>
            <a:ahLst/>
            <a:cxnLst/>
            <a:rect l="l" t="t" r="r" b="b"/>
            <a:pathLst>
              <a:path w="7769225" h="10047605">
                <a:moveTo>
                  <a:pt x="7769180" y="0"/>
                </a:moveTo>
                <a:lnTo>
                  <a:pt x="0" y="0"/>
                </a:lnTo>
                <a:lnTo>
                  <a:pt x="0" y="10047316"/>
                </a:lnTo>
                <a:lnTo>
                  <a:pt x="7769180" y="10047316"/>
                </a:lnTo>
                <a:lnTo>
                  <a:pt x="776918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grpSp>
        <p:nvGrpSpPr>
          <p:cNvPr id="3" name="object 3"/>
          <p:cNvGrpSpPr/>
          <p:nvPr/>
        </p:nvGrpSpPr>
        <p:grpSpPr>
          <a:xfrm>
            <a:off x="-8573" y="4193"/>
            <a:ext cx="5841254" cy="1467715"/>
            <a:chOff x="357187" y="928052"/>
            <a:chExt cx="7065009" cy="2152650"/>
          </a:xfrm>
        </p:grpSpPr>
        <p:sp>
          <p:nvSpPr>
            <p:cNvPr id="4" name="object 4"/>
            <p:cNvSpPr/>
            <p:nvPr/>
          </p:nvSpPr>
          <p:spPr>
            <a:xfrm>
              <a:off x="371475" y="942339"/>
              <a:ext cx="7036434" cy="2124075"/>
            </a:xfrm>
            <a:custGeom>
              <a:avLst/>
              <a:gdLst/>
              <a:ahLst/>
              <a:cxnLst/>
              <a:rect l="l" t="t" r="r" b="b"/>
              <a:pathLst>
                <a:path w="7036434" h="2124075">
                  <a:moveTo>
                    <a:pt x="7036434" y="0"/>
                  </a:moveTo>
                  <a:lnTo>
                    <a:pt x="0" y="0"/>
                  </a:lnTo>
                  <a:lnTo>
                    <a:pt x="0" y="2124075"/>
                  </a:lnTo>
                  <a:lnTo>
                    <a:pt x="7036434" y="2124075"/>
                  </a:lnTo>
                  <a:lnTo>
                    <a:pt x="7036434" y="0"/>
                  </a:lnTo>
                  <a:close/>
                </a:path>
              </a:pathLst>
            </a:custGeom>
            <a:solidFill>
              <a:srgbClr val="8EB4E3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5" name="object 5"/>
            <p:cNvSpPr/>
            <p:nvPr/>
          </p:nvSpPr>
          <p:spPr>
            <a:xfrm>
              <a:off x="371475" y="942339"/>
              <a:ext cx="7036434" cy="2124075"/>
            </a:xfrm>
            <a:custGeom>
              <a:avLst/>
              <a:gdLst/>
              <a:ahLst/>
              <a:cxnLst/>
              <a:rect l="l" t="t" r="r" b="b"/>
              <a:pathLst>
                <a:path w="7036434" h="2124075">
                  <a:moveTo>
                    <a:pt x="0" y="0"/>
                  </a:moveTo>
                  <a:lnTo>
                    <a:pt x="7036434" y="0"/>
                  </a:lnTo>
                  <a:lnTo>
                    <a:pt x="7036434" y="2124075"/>
                  </a:lnTo>
                  <a:lnTo>
                    <a:pt x="0" y="2124075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228058" y="98002"/>
            <a:ext cx="3219781" cy="1299279"/>
          </a:xfrm>
          <a:prstGeom prst="rect">
            <a:avLst/>
          </a:prstGeom>
        </p:spPr>
        <p:txBody>
          <a:bodyPr vert="horz" wrap="square" lIns="0" tIns="9093" rIns="0" bIns="0" rtlCol="0">
            <a:spAutoFit/>
          </a:bodyPr>
          <a:lstStyle/>
          <a:p>
            <a:pPr marL="218234" algn="ctr">
              <a:lnSpc>
                <a:spcPts val="1747"/>
              </a:lnSpc>
              <a:spcBef>
                <a:spcPts val="72"/>
              </a:spcBef>
            </a:pPr>
            <a:r>
              <a:rPr sz="1600" b="1" i="1" spc="-7" dirty="0">
                <a:latin typeface="Times New Roman"/>
                <a:cs typeface="Times New Roman"/>
              </a:rPr>
              <a:t>SRF-</a:t>
            </a:r>
            <a:r>
              <a:rPr sz="1600" b="1" i="1" dirty="0">
                <a:latin typeface="Times New Roman"/>
                <a:cs typeface="Times New Roman"/>
              </a:rPr>
              <a:t>JRMC</a:t>
            </a:r>
            <a:r>
              <a:rPr sz="1600" b="1" i="1" spc="-20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Det.</a:t>
            </a:r>
            <a:r>
              <a:rPr sz="1600" b="1" i="1" spc="-27" dirty="0">
                <a:latin typeface="Times New Roman"/>
                <a:cs typeface="Times New Roman"/>
              </a:rPr>
              <a:t> </a:t>
            </a:r>
            <a:r>
              <a:rPr sz="1600" b="1" i="1" spc="-7" dirty="0">
                <a:latin typeface="Times New Roman"/>
                <a:cs typeface="Times New Roman"/>
              </a:rPr>
              <a:t>Sasebo</a:t>
            </a:r>
            <a:endParaRPr sz="1600" dirty="0">
              <a:latin typeface="Times New Roman"/>
              <a:cs typeface="Times New Roman"/>
            </a:endParaRPr>
          </a:p>
          <a:p>
            <a:pPr marL="8660" algn="ctr">
              <a:lnSpc>
                <a:spcPts val="1913"/>
              </a:lnSpc>
            </a:pPr>
            <a:r>
              <a:rPr b="1" dirty="0">
                <a:latin typeface="Times New Roman"/>
                <a:cs typeface="Times New Roman"/>
              </a:rPr>
              <a:t>2022</a:t>
            </a:r>
            <a:r>
              <a:rPr b="1" spc="-13" dirty="0">
                <a:latin typeface="Times New Roman"/>
                <a:cs typeface="Times New Roman"/>
              </a:rPr>
              <a:t> </a:t>
            </a:r>
            <a:r>
              <a:rPr lang="en-US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INDUSTRY DAY CONFERENCE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5469" algn="ctr">
              <a:spcBef>
                <a:spcPts val="620"/>
              </a:spcBef>
            </a:pPr>
            <a:r>
              <a:rPr lang="en-US" sz="1400" b="1" i="1" spc="-93" dirty="0">
                <a:latin typeface="MS Mincho"/>
                <a:cs typeface="Times New Roman"/>
              </a:rPr>
              <a:t>Theme</a:t>
            </a:r>
            <a:r>
              <a:rPr sz="1400" b="1" i="1" spc="-33" dirty="0">
                <a:latin typeface="Times New Roman"/>
                <a:cs typeface="Times New Roman"/>
              </a:rPr>
              <a:t>:</a:t>
            </a:r>
            <a:endParaRPr lang="en-US" sz="1400" b="1" i="1" spc="-33" dirty="0">
              <a:latin typeface="Times New Roman"/>
              <a:cs typeface="Times New Roman"/>
            </a:endParaRPr>
          </a:p>
          <a:p>
            <a:pPr marR="45469" algn="ctr">
              <a:spcBef>
                <a:spcPts val="620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0445" y="1178234"/>
            <a:ext cx="4053863" cy="194721"/>
          </a:xfrm>
          <a:prstGeom prst="rect">
            <a:avLst/>
          </a:prstGeom>
        </p:spPr>
        <p:txBody>
          <a:bodyPr vert="horz" wrap="square" lIns="0" tIns="9958" rIns="0" bIns="0" rtlCol="0">
            <a:spAutoFit/>
          </a:bodyPr>
          <a:lstStyle/>
          <a:p>
            <a:pPr marL="8660">
              <a:spcBef>
                <a:spcPts val="78"/>
              </a:spcBef>
            </a:pPr>
            <a:r>
              <a:rPr sz="955" b="1" i="1" spc="-68" dirty="0">
                <a:latin typeface="Times New Roman"/>
                <a:cs typeface="Times New Roman"/>
              </a:rPr>
              <a:t>“</a:t>
            </a:r>
            <a:r>
              <a:rPr lang="en-US" sz="1200" b="1" i="1" spc="-68" dirty="0">
                <a:latin typeface="Times New Roman"/>
                <a:cs typeface="Times New Roman"/>
              </a:rPr>
              <a:t>Recruitment of Industry Partners: US-Japanese Ship Repair Industry</a:t>
            </a:r>
            <a:r>
              <a:rPr sz="1200" b="1" i="1" spc="-33" dirty="0">
                <a:latin typeface="Times New Roman"/>
                <a:cs typeface="Times New Roman"/>
              </a:rPr>
              <a:t>”</a:t>
            </a:r>
            <a:endParaRPr sz="955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7259" y="8496523"/>
            <a:ext cx="4734989" cy="287054"/>
          </a:xfrm>
          <a:prstGeom prst="rect">
            <a:avLst/>
          </a:prstGeom>
        </p:spPr>
        <p:txBody>
          <a:bodyPr vert="horz" wrap="square" lIns="0" tIns="9958" rIns="0" bIns="0" rtlCol="0">
            <a:spAutoFit/>
          </a:bodyPr>
          <a:lstStyle/>
          <a:p>
            <a:pPr algn="ctr">
              <a:spcBef>
                <a:spcPts val="13"/>
              </a:spcBef>
            </a:pPr>
            <a:r>
              <a:rPr lang="en-US" sz="900" b="1" i="1" spc="-7" dirty="0">
                <a:latin typeface="Times New Roman"/>
                <a:cs typeface="Times New Roman"/>
              </a:rPr>
              <a:t>SRF-</a:t>
            </a:r>
            <a:r>
              <a:rPr lang="en-US" sz="900" b="1" i="1" dirty="0">
                <a:latin typeface="Times New Roman"/>
                <a:cs typeface="Times New Roman"/>
              </a:rPr>
              <a:t>JRMC</a:t>
            </a:r>
            <a:r>
              <a:rPr lang="en-US" sz="900" b="1" i="1" spc="-7" dirty="0">
                <a:latin typeface="Times New Roman"/>
                <a:cs typeface="Times New Roman"/>
              </a:rPr>
              <a:t> </a:t>
            </a:r>
            <a:r>
              <a:rPr lang="en-US" sz="900" b="1" i="1" dirty="0">
                <a:latin typeface="Times New Roman"/>
                <a:cs typeface="Times New Roman"/>
              </a:rPr>
              <a:t>:</a:t>
            </a:r>
            <a:r>
              <a:rPr lang="en-US" sz="900" b="1" i="1" spc="5" dirty="0">
                <a:latin typeface="Times New Roman"/>
                <a:cs typeface="Times New Roman"/>
              </a:rPr>
              <a:t> </a:t>
            </a:r>
            <a:r>
              <a:rPr lang="en-US" sz="900" b="1" i="1" dirty="0">
                <a:latin typeface="Times New Roman"/>
                <a:cs typeface="Times New Roman"/>
              </a:rPr>
              <a:t>Linchpin</a:t>
            </a:r>
            <a:r>
              <a:rPr lang="en-US" sz="900" b="1" i="1" spc="-13" dirty="0">
                <a:latin typeface="Times New Roman"/>
                <a:cs typeface="Times New Roman"/>
              </a:rPr>
              <a:t> </a:t>
            </a:r>
            <a:r>
              <a:rPr lang="en-US" sz="900" b="1" i="1" dirty="0">
                <a:latin typeface="Times New Roman"/>
                <a:cs typeface="Times New Roman"/>
              </a:rPr>
              <a:t>of</a:t>
            </a:r>
            <a:r>
              <a:rPr lang="en-US" sz="900" b="1" i="1" spc="-7" dirty="0">
                <a:latin typeface="Times New Roman"/>
                <a:cs typeface="Times New Roman"/>
              </a:rPr>
              <a:t> </a:t>
            </a:r>
            <a:r>
              <a:rPr lang="en-US" sz="900" b="1" i="1" dirty="0">
                <a:latin typeface="Times New Roman"/>
                <a:cs typeface="Times New Roman"/>
              </a:rPr>
              <a:t>the</a:t>
            </a:r>
            <a:r>
              <a:rPr lang="en-US" sz="900" b="1" i="1" spc="-20" dirty="0">
                <a:latin typeface="Times New Roman"/>
                <a:cs typeface="Times New Roman"/>
              </a:rPr>
              <a:t> </a:t>
            </a:r>
            <a:r>
              <a:rPr lang="en-US" sz="900" b="1" i="1" dirty="0">
                <a:latin typeface="Times New Roman"/>
                <a:cs typeface="Times New Roman"/>
              </a:rPr>
              <a:t>Pacific</a:t>
            </a:r>
            <a:r>
              <a:rPr lang="en-US" sz="900" b="1" i="1" spc="-20" dirty="0">
                <a:latin typeface="Times New Roman"/>
                <a:cs typeface="Times New Roman"/>
              </a:rPr>
              <a:t> </a:t>
            </a:r>
            <a:r>
              <a:rPr lang="en-US" sz="900" b="1" i="1" dirty="0">
                <a:latin typeface="Times New Roman"/>
                <a:cs typeface="Times New Roman"/>
              </a:rPr>
              <a:t>(Video :</a:t>
            </a:r>
            <a:r>
              <a:rPr lang="en-US" sz="900" b="1" i="1" spc="-12" dirty="0">
                <a:latin typeface="Times New Roman"/>
                <a:cs typeface="Times New Roman"/>
              </a:rPr>
              <a:t> </a:t>
            </a:r>
            <a:r>
              <a:rPr lang="en-US" sz="900" b="1" i="1" dirty="0">
                <a:latin typeface="Times New Roman"/>
                <a:cs typeface="Times New Roman"/>
              </a:rPr>
              <a:t>Japanese</a:t>
            </a:r>
            <a:r>
              <a:rPr lang="en-US" sz="900" b="1" i="1" spc="-5" dirty="0">
                <a:latin typeface="Times New Roman"/>
                <a:cs typeface="Times New Roman"/>
              </a:rPr>
              <a:t> </a:t>
            </a:r>
            <a:r>
              <a:rPr lang="en-US" sz="900" b="1" i="1" spc="-7" dirty="0">
                <a:latin typeface="Times New Roman"/>
                <a:cs typeface="Times New Roman"/>
              </a:rPr>
              <a:t>Version)</a:t>
            </a:r>
            <a:endParaRPr lang="en-US" sz="900" dirty="0">
              <a:latin typeface="Times New Roman"/>
              <a:cs typeface="Times New Roman"/>
            </a:endParaRPr>
          </a:p>
          <a:p>
            <a:pPr algn="ctr">
              <a:spcBef>
                <a:spcPts val="13"/>
              </a:spcBef>
            </a:pPr>
            <a:r>
              <a:rPr sz="900" u="sng" spc="-7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https://www.facebook.com/SRFJRMC/videos/vb.130861907765/10155930899192766/?type=2&amp;theater</a:t>
            </a:r>
            <a:endParaRPr sz="900" dirty="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807854" y="1624545"/>
            <a:ext cx="1930341" cy="6317289"/>
            <a:chOff x="5386387" y="3243364"/>
            <a:chExt cx="2124075" cy="5156200"/>
          </a:xfrm>
        </p:grpSpPr>
        <p:sp>
          <p:nvSpPr>
            <p:cNvPr id="13" name="object 13"/>
            <p:cNvSpPr/>
            <p:nvPr/>
          </p:nvSpPr>
          <p:spPr>
            <a:xfrm>
              <a:off x="5400675" y="3257651"/>
              <a:ext cx="2095500" cy="5127625"/>
            </a:xfrm>
            <a:custGeom>
              <a:avLst/>
              <a:gdLst/>
              <a:ahLst/>
              <a:cxnLst/>
              <a:rect l="l" t="t" r="r" b="b"/>
              <a:pathLst>
                <a:path w="2095500" h="5127625">
                  <a:moveTo>
                    <a:pt x="2095500" y="0"/>
                  </a:moveTo>
                  <a:lnTo>
                    <a:pt x="0" y="0"/>
                  </a:lnTo>
                  <a:lnTo>
                    <a:pt x="0" y="5127625"/>
                  </a:lnTo>
                  <a:lnTo>
                    <a:pt x="2095500" y="5127625"/>
                  </a:lnTo>
                  <a:lnTo>
                    <a:pt x="2095500" y="0"/>
                  </a:lnTo>
                  <a:close/>
                </a:path>
              </a:pathLst>
            </a:custGeom>
            <a:solidFill>
              <a:srgbClr val="8EB4E3"/>
            </a:solidFill>
          </p:spPr>
          <p:txBody>
            <a:bodyPr wrap="square" lIns="0" tIns="0" rIns="0" bIns="0" rtlCol="0"/>
            <a:lstStyle/>
            <a:p>
              <a:endParaRPr sz="1227"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5400675" y="3257651"/>
              <a:ext cx="2095500" cy="5127625"/>
            </a:xfrm>
            <a:custGeom>
              <a:avLst/>
              <a:gdLst/>
              <a:ahLst/>
              <a:cxnLst/>
              <a:rect l="l" t="t" r="r" b="b"/>
              <a:pathLst>
                <a:path w="2095500" h="5127625">
                  <a:moveTo>
                    <a:pt x="0" y="0"/>
                  </a:moveTo>
                  <a:lnTo>
                    <a:pt x="2095500" y="0"/>
                  </a:lnTo>
                  <a:lnTo>
                    <a:pt x="2095500" y="5127625"/>
                  </a:lnTo>
                  <a:lnTo>
                    <a:pt x="0" y="5127625"/>
                  </a:lnTo>
                  <a:lnTo>
                    <a:pt x="0" y="0"/>
                  </a:lnTo>
                  <a:close/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861292" y="1700490"/>
            <a:ext cx="1725300" cy="1821624"/>
          </a:xfrm>
          <a:prstGeom prst="rect">
            <a:avLst/>
          </a:prstGeom>
        </p:spPr>
        <p:txBody>
          <a:bodyPr vert="horz" wrap="square" lIns="0" tIns="8227" rIns="0" bIns="0" rtlCol="0">
            <a:spAutoFit/>
          </a:bodyPr>
          <a:lstStyle/>
          <a:p>
            <a:pPr marL="349439">
              <a:spcBef>
                <a:spcPts val="65"/>
              </a:spcBef>
            </a:pPr>
            <a:r>
              <a:rPr lang="en-US" sz="1600" b="1" i="1" u="sng" spc="-75" dirty="0">
                <a:uFill>
                  <a:solidFill>
                    <a:srgbClr val="000000"/>
                  </a:solidFill>
                </a:uFill>
                <a:latin typeface="MS Mincho"/>
                <a:cs typeface="Times New Roman"/>
              </a:rPr>
              <a:t>Agenda Topics</a:t>
            </a:r>
            <a:r>
              <a:rPr sz="1600" b="1" i="1" spc="-33" dirty="0">
                <a:latin typeface="Times New Roman"/>
                <a:cs typeface="Times New Roman"/>
              </a:rPr>
              <a:t>:</a:t>
            </a:r>
            <a:endParaRPr lang="en-US" sz="1600" b="1" i="1" spc="-33" dirty="0">
              <a:latin typeface="Times New Roman"/>
              <a:cs typeface="Times New Roman"/>
            </a:endParaRPr>
          </a:p>
          <a:p>
            <a:pPr marL="349439">
              <a:spcBef>
                <a:spcPts val="6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64110" marR="3465" indent="-155883">
              <a:spcBef>
                <a:spcPts val="892"/>
              </a:spcBef>
              <a:buFont typeface="Wingdings"/>
              <a:buChar char=""/>
              <a:tabLst>
                <a:tab pos="164538" algn="l"/>
                <a:tab pos="164975" algn="l"/>
              </a:tabLst>
            </a:pPr>
            <a:r>
              <a:rPr lang="en-US" sz="14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Workload Resource &amp; Capabilities </a:t>
            </a:r>
          </a:p>
          <a:p>
            <a:pPr marL="164110" marR="3465" indent="-155883">
              <a:spcBef>
                <a:spcPts val="892"/>
              </a:spcBef>
              <a:buFont typeface="Wingdings"/>
              <a:buChar char=""/>
              <a:tabLst>
                <a:tab pos="164538" algn="l"/>
                <a:tab pos="164975" algn="l"/>
              </a:tabLst>
            </a:pPr>
            <a:endParaRPr sz="1400" dirty="0">
              <a:latin typeface="MS Mincho"/>
              <a:cs typeface="MS Mincho"/>
            </a:endParaRPr>
          </a:p>
          <a:p>
            <a:pPr marL="164538" indent="-156318">
              <a:buFont typeface="Wingdings"/>
              <a:buChar char=""/>
              <a:tabLst>
                <a:tab pos="164538" algn="l"/>
                <a:tab pos="164975" algn="l"/>
              </a:tabLst>
            </a:pPr>
            <a:r>
              <a:rPr lang="en-US" sz="14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Assurance Requirements 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61292" y="3633890"/>
            <a:ext cx="1725300" cy="454314"/>
          </a:xfrm>
          <a:prstGeom prst="rect">
            <a:avLst/>
          </a:prstGeom>
        </p:spPr>
        <p:txBody>
          <a:bodyPr vert="horz" wrap="square" lIns="0" tIns="8658" rIns="0" bIns="0" rtlCol="0">
            <a:spAutoFit/>
          </a:bodyPr>
          <a:lstStyle/>
          <a:p>
            <a:pPr marL="164538" marR="3465" indent="-156318">
              <a:lnSpc>
                <a:spcPct val="107100"/>
              </a:lnSpc>
              <a:spcBef>
                <a:spcPts val="68"/>
              </a:spcBef>
              <a:buFont typeface="Wingdings"/>
              <a:buChar char=""/>
              <a:tabLst>
                <a:tab pos="164538" algn="l"/>
                <a:tab pos="164975" algn="l"/>
              </a:tabLst>
            </a:pPr>
            <a:r>
              <a:rPr lang="en-US" sz="14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ja-JP" altLang="en-US" sz="14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4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ja-JP" altLang="en-US" sz="14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4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ja-JP" altLang="en-US" sz="14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4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57733" y="4206085"/>
            <a:ext cx="1363873" cy="654200"/>
          </a:xfrm>
          <a:prstGeom prst="rect">
            <a:avLst/>
          </a:prstGeom>
        </p:spPr>
        <p:txBody>
          <a:bodyPr vert="horz" wrap="square" lIns="0" tIns="7793" rIns="0" bIns="0" rtlCol="0">
            <a:spAutoFit/>
          </a:bodyPr>
          <a:lstStyle/>
          <a:p>
            <a:pPr marL="164538" indent="-156318">
              <a:spcBef>
                <a:spcPts val="63"/>
              </a:spcBef>
              <a:buFont typeface="Wingdings"/>
              <a:buChar char=""/>
              <a:tabLst>
                <a:tab pos="164538" algn="l"/>
                <a:tab pos="164975" algn="l"/>
              </a:tabLst>
            </a:pPr>
            <a:r>
              <a:rPr lang="en-US" sz="14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Support Resources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57733" y="4987780"/>
            <a:ext cx="1834264" cy="2834284"/>
          </a:xfrm>
          <a:prstGeom prst="rect">
            <a:avLst/>
          </a:prstGeom>
        </p:spPr>
        <p:txBody>
          <a:bodyPr vert="horz" wrap="square" lIns="0" tIns="7793" rIns="0" bIns="0" rtlCol="0">
            <a:spAutoFit/>
          </a:bodyPr>
          <a:lstStyle/>
          <a:p>
            <a:pPr marL="164538" indent="-156318">
              <a:spcBef>
                <a:spcPts val="63"/>
              </a:spcBef>
              <a:buFont typeface="Wingdings"/>
              <a:buChar char=""/>
              <a:tabLst>
                <a:tab pos="164538" algn="l"/>
                <a:tab pos="164975" algn="l"/>
              </a:tabLst>
            </a:pPr>
            <a:r>
              <a:rPr lang="en-US" sz="14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Fire Safety</a:t>
            </a:r>
          </a:p>
          <a:p>
            <a:pPr marL="164538" indent="-156318">
              <a:spcBef>
                <a:spcPts val="63"/>
              </a:spcBef>
              <a:buFont typeface="Wingdings"/>
              <a:buChar char=""/>
              <a:tabLst>
                <a:tab pos="164538" algn="l"/>
                <a:tab pos="164975" algn="l"/>
              </a:tabLst>
            </a:pPr>
            <a:endParaRPr lang="en-US" sz="1400" spc="-13" dirty="0">
              <a:latin typeface="MS Mincho"/>
              <a:cs typeface="MS Mincho"/>
            </a:endParaRPr>
          </a:p>
          <a:p>
            <a:pPr marL="164538" indent="-156318">
              <a:spcBef>
                <a:spcPts val="63"/>
              </a:spcBef>
              <a:buFont typeface="Wingdings"/>
              <a:buChar char=""/>
              <a:tabLst>
                <a:tab pos="164538" algn="l"/>
                <a:tab pos="164975" algn="l"/>
              </a:tabLst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Waterfront Operations Requirements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"/>
              </a:spcBef>
              <a:buFont typeface="Wingdings"/>
              <a:buChar char=""/>
            </a:pPr>
            <a:endParaRPr sz="1400" dirty="0">
              <a:latin typeface="MS Mincho"/>
              <a:cs typeface="MS Mincho"/>
            </a:endParaRPr>
          </a:p>
          <a:p>
            <a:pPr marL="164538" indent="-156318">
              <a:buFont typeface="Wingdings"/>
              <a:buChar char=""/>
              <a:tabLst>
                <a:tab pos="164538" algn="l"/>
                <a:tab pos="164975" algn="l"/>
              </a:tabLst>
            </a:pPr>
            <a:r>
              <a:rPr lang="en-US" sz="14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Requirements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3"/>
              </a:spcBef>
              <a:buFont typeface="Wingdings"/>
              <a:buChar char=""/>
            </a:pPr>
            <a:endParaRPr sz="1400" dirty="0">
              <a:latin typeface="MS Mincho"/>
              <a:cs typeface="MS Mincho"/>
            </a:endParaRPr>
          </a:p>
          <a:p>
            <a:pPr marL="164538" indent="-156318">
              <a:buFont typeface="Wingdings"/>
              <a:buChar char=""/>
              <a:tabLst>
                <a:tab pos="164538" algn="l"/>
                <a:tab pos="164975" algn="l"/>
              </a:tabLst>
            </a:pPr>
            <a:r>
              <a:rPr lang="en-US" sz="1400" spc="-13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Contracting Certification Requirements</a:t>
            </a:r>
            <a:endParaRPr lang="en-US" sz="1400" spc="-1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4538" indent="-156318">
              <a:buFont typeface="Wingdings"/>
              <a:buChar char=""/>
              <a:tabLst>
                <a:tab pos="164538" algn="l"/>
                <a:tab pos="164975" algn="l"/>
              </a:tabLst>
            </a:pPr>
            <a:endParaRPr lang="en-US" sz="1400" spc="-18" dirty="0">
              <a:latin typeface="MS Mincho"/>
              <a:cs typeface="MS Mincho"/>
            </a:endParaRPr>
          </a:p>
          <a:p>
            <a:pPr marL="164538" indent="-156318">
              <a:buFont typeface="Wingdings"/>
              <a:buChar char=""/>
              <a:tabLst>
                <a:tab pos="164538" algn="l"/>
                <a:tab pos="164975" algn="l"/>
              </a:tabLst>
            </a:pPr>
            <a:r>
              <a:rPr lang="en-US" altLang="ja-JP" sz="1400" spc="-18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Tutorial “How to become ABR/MSRA”</a:t>
            </a:r>
          </a:p>
        </p:txBody>
      </p:sp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82116" y="196283"/>
            <a:ext cx="1071475" cy="343765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4807183" y="551828"/>
            <a:ext cx="858548" cy="251501"/>
          </a:xfrm>
          <a:prstGeom prst="rect">
            <a:avLst/>
          </a:prstGeom>
        </p:spPr>
        <p:txBody>
          <a:bodyPr vert="horz" wrap="square" lIns="0" tIns="8658" rIns="0" bIns="0" rtlCol="0">
            <a:spAutoFit/>
          </a:bodyPr>
          <a:lstStyle/>
          <a:p>
            <a:pPr marL="235123" marR="3465" indent="-226896">
              <a:lnSpc>
                <a:spcPct val="109100"/>
              </a:lnSpc>
              <a:spcBef>
                <a:spcPts val="68"/>
              </a:spcBef>
            </a:pPr>
            <a:r>
              <a:rPr sz="752" b="1" dirty="0">
                <a:solidFill>
                  <a:srgbClr val="003399"/>
                </a:solidFill>
                <a:latin typeface="Arial"/>
                <a:cs typeface="Arial"/>
              </a:rPr>
              <a:t>FLEET </a:t>
            </a:r>
            <a:r>
              <a:rPr sz="752" b="1" spc="-7" dirty="0">
                <a:solidFill>
                  <a:srgbClr val="003399"/>
                </a:solidFill>
                <a:latin typeface="Arial"/>
                <a:cs typeface="Arial"/>
              </a:rPr>
              <a:t>LOGISTICS CENTER</a:t>
            </a:r>
            <a:endParaRPr sz="752" dirty="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0" y="-1"/>
            <a:ext cx="5851525" cy="9130068"/>
            <a:chOff x="304800" y="304799"/>
            <a:chExt cx="7163308" cy="9449321"/>
          </a:xfrm>
        </p:grpSpPr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4428" y="411462"/>
              <a:ext cx="1030732" cy="850962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304800" y="304799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88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18288"/>
                  </a:lnTo>
                  <a:lnTo>
                    <a:pt x="6096" y="18288"/>
                  </a:lnTo>
                  <a:lnTo>
                    <a:pt x="6096" y="6096"/>
                  </a:lnTo>
                  <a:lnTo>
                    <a:pt x="18288" y="6096"/>
                  </a:lnTo>
                  <a:lnTo>
                    <a:pt x="182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4" name="object 24"/>
            <p:cNvSpPr/>
            <p:nvPr/>
          </p:nvSpPr>
          <p:spPr>
            <a:xfrm>
              <a:off x="310896" y="310895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12192"/>
                  </a:lnTo>
                  <a:lnTo>
                    <a:pt x="6096" y="12192"/>
                  </a:lnTo>
                  <a:lnTo>
                    <a:pt x="6096" y="6096"/>
                  </a:lnTo>
                  <a:lnTo>
                    <a:pt x="12192" y="6096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5" name="object 25"/>
            <p:cNvSpPr/>
            <p:nvPr/>
          </p:nvSpPr>
          <p:spPr>
            <a:xfrm>
              <a:off x="316992" y="304799"/>
              <a:ext cx="7132320" cy="18415"/>
            </a:xfrm>
            <a:custGeom>
              <a:avLst/>
              <a:gdLst/>
              <a:ahLst/>
              <a:cxnLst/>
              <a:rect l="l" t="t" r="r" b="b"/>
              <a:pathLst>
                <a:path w="7132320" h="18414">
                  <a:moveTo>
                    <a:pt x="6108" y="12192"/>
                  </a:moveTo>
                  <a:lnTo>
                    <a:pt x="0" y="12192"/>
                  </a:lnTo>
                  <a:lnTo>
                    <a:pt x="0" y="18288"/>
                  </a:lnTo>
                  <a:lnTo>
                    <a:pt x="6108" y="18288"/>
                  </a:lnTo>
                  <a:lnTo>
                    <a:pt x="6108" y="12192"/>
                  </a:lnTo>
                  <a:close/>
                </a:path>
                <a:path w="7132320" h="18414">
                  <a:moveTo>
                    <a:pt x="7132307" y="0"/>
                  </a:moveTo>
                  <a:lnTo>
                    <a:pt x="6096" y="0"/>
                  </a:lnTo>
                  <a:lnTo>
                    <a:pt x="6096" y="6096"/>
                  </a:lnTo>
                  <a:lnTo>
                    <a:pt x="7132307" y="6096"/>
                  </a:lnTo>
                  <a:lnTo>
                    <a:pt x="71323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6" name="object 26"/>
            <p:cNvSpPr/>
            <p:nvPr/>
          </p:nvSpPr>
          <p:spPr>
            <a:xfrm>
              <a:off x="323088" y="310895"/>
              <a:ext cx="7126605" cy="6350"/>
            </a:xfrm>
            <a:custGeom>
              <a:avLst/>
              <a:gdLst/>
              <a:ahLst/>
              <a:cxnLst/>
              <a:rect l="l" t="t" r="r" b="b"/>
              <a:pathLst>
                <a:path w="7126605" h="6350">
                  <a:moveTo>
                    <a:pt x="7126211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7126211" y="6096"/>
                  </a:lnTo>
                  <a:lnTo>
                    <a:pt x="7126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7" name="object 27"/>
            <p:cNvSpPr/>
            <p:nvPr/>
          </p:nvSpPr>
          <p:spPr>
            <a:xfrm>
              <a:off x="323088" y="304799"/>
              <a:ext cx="7145020" cy="18415"/>
            </a:xfrm>
            <a:custGeom>
              <a:avLst/>
              <a:gdLst/>
              <a:ahLst/>
              <a:cxnLst/>
              <a:rect l="l" t="t" r="r" b="b"/>
              <a:pathLst>
                <a:path w="7145020" h="18414">
                  <a:moveTo>
                    <a:pt x="7126211" y="12192"/>
                  </a:moveTo>
                  <a:lnTo>
                    <a:pt x="0" y="12192"/>
                  </a:lnTo>
                  <a:lnTo>
                    <a:pt x="0" y="18288"/>
                  </a:lnTo>
                  <a:lnTo>
                    <a:pt x="7126211" y="18288"/>
                  </a:lnTo>
                  <a:lnTo>
                    <a:pt x="7126211" y="12192"/>
                  </a:lnTo>
                  <a:close/>
                </a:path>
                <a:path w="7145020" h="18414">
                  <a:moveTo>
                    <a:pt x="7144512" y="0"/>
                  </a:moveTo>
                  <a:lnTo>
                    <a:pt x="7138416" y="0"/>
                  </a:lnTo>
                  <a:lnTo>
                    <a:pt x="7126224" y="0"/>
                  </a:lnTo>
                  <a:lnTo>
                    <a:pt x="7126224" y="6096"/>
                  </a:lnTo>
                  <a:lnTo>
                    <a:pt x="7138416" y="6096"/>
                  </a:lnTo>
                  <a:lnTo>
                    <a:pt x="7138416" y="18288"/>
                  </a:lnTo>
                  <a:lnTo>
                    <a:pt x="7144512" y="18288"/>
                  </a:lnTo>
                  <a:lnTo>
                    <a:pt x="7144512" y="6096"/>
                  </a:lnTo>
                  <a:lnTo>
                    <a:pt x="71445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8" name="object 28"/>
            <p:cNvSpPr/>
            <p:nvPr/>
          </p:nvSpPr>
          <p:spPr>
            <a:xfrm>
              <a:off x="7449311" y="310895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6096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6096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9" name="object 29"/>
            <p:cNvSpPr/>
            <p:nvPr/>
          </p:nvSpPr>
          <p:spPr>
            <a:xfrm>
              <a:off x="304800" y="316991"/>
              <a:ext cx="7150734" cy="9418320"/>
            </a:xfrm>
            <a:custGeom>
              <a:avLst/>
              <a:gdLst/>
              <a:ahLst/>
              <a:cxnLst/>
              <a:rect l="l" t="t" r="r" b="b"/>
              <a:pathLst>
                <a:path w="7150734" h="9418320">
                  <a:moveTo>
                    <a:pt x="6096" y="6108"/>
                  </a:moveTo>
                  <a:lnTo>
                    <a:pt x="0" y="6108"/>
                  </a:lnTo>
                  <a:lnTo>
                    <a:pt x="0" y="9418320"/>
                  </a:lnTo>
                  <a:lnTo>
                    <a:pt x="6096" y="9418320"/>
                  </a:lnTo>
                  <a:lnTo>
                    <a:pt x="6096" y="6108"/>
                  </a:lnTo>
                  <a:close/>
                </a:path>
                <a:path w="7150734" h="9418320">
                  <a:moveTo>
                    <a:pt x="7150608" y="0"/>
                  </a:moveTo>
                  <a:lnTo>
                    <a:pt x="7144512" y="0"/>
                  </a:lnTo>
                  <a:lnTo>
                    <a:pt x="7144512" y="6096"/>
                  </a:lnTo>
                  <a:lnTo>
                    <a:pt x="7150608" y="6096"/>
                  </a:lnTo>
                  <a:lnTo>
                    <a:pt x="7150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0" name="object 30"/>
            <p:cNvSpPr/>
            <p:nvPr/>
          </p:nvSpPr>
          <p:spPr>
            <a:xfrm>
              <a:off x="310895" y="323100"/>
              <a:ext cx="6350" cy="9412605"/>
            </a:xfrm>
            <a:custGeom>
              <a:avLst/>
              <a:gdLst/>
              <a:ahLst/>
              <a:cxnLst/>
              <a:rect l="l" t="t" r="r" b="b"/>
              <a:pathLst>
                <a:path w="6350" h="9412605">
                  <a:moveTo>
                    <a:pt x="6096" y="0"/>
                  </a:moveTo>
                  <a:lnTo>
                    <a:pt x="0" y="0"/>
                  </a:lnTo>
                  <a:lnTo>
                    <a:pt x="0" y="9412211"/>
                  </a:lnTo>
                  <a:lnTo>
                    <a:pt x="6096" y="9412211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1" name="object 31"/>
            <p:cNvSpPr/>
            <p:nvPr/>
          </p:nvSpPr>
          <p:spPr>
            <a:xfrm>
              <a:off x="316992" y="323100"/>
              <a:ext cx="7150734" cy="9412605"/>
            </a:xfrm>
            <a:custGeom>
              <a:avLst/>
              <a:gdLst/>
              <a:ahLst/>
              <a:cxnLst/>
              <a:rect l="l" t="t" r="r" b="b"/>
              <a:pathLst>
                <a:path w="7150734" h="9412605">
                  <a:moveTo>
                    <a:pt x="6108" y="0"/>
                  </a:moveTo>
                  <a:lnTo>
                    <a:pt x="0" y="0"/>
                  </a:lnTo>
                  <a:lnTo>
                    <a:pt x="0" y="9412211"/>
                  </a:lnTo>
                  <a:lnTo>
                    <a:pt x="6108" y="9412211"/>
                  </a:lnTo>
                  <a:lnTo>
                    <a:pt x="6108" y="0"/>
                  </a:lnTo>
                  <a:close/>
                </a:path>
                <a:path w="7150734" h="9412605">
                  <a:moveTo>
                    <a:pt x="7150608" y="0"/>
                  </a:moveTo>
                  <a:lnTo>
                    <a:pt x="7144512" y="0"/>
                  </a:lnTo>
                  <a:lnTo>
                    <a:pt x="7144512" y="9412211"/>
                  </a:lnTo>
                  <a:lnTo>
                    <a:pt x="7150608" y="9412211"/>
                  </a:lnTo>
                  <a:lnTo>
                    <a:pt x="7150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2" name="object 32"/>
            <p:cNvSpPr/>
            <p:nvPr/>
          </p:nvSpPr>
          <p:spPr>
            <a:xfrm>
              <a:off x="7455407" y="323100"/>
              <a:ext cx="6350" cy="9412605"/>
            </a:xfrm>
            <a:custGeom>
              <a:avLst/>
              <a:gdLst/>
              <a:ahLst/>
              <a:cxnLst/>
              <a:rect l="l" t="t" r="r" b="b"/>
              <a:pathLst>
                <a:path w="6350" h="9412605">
                  <a:moveTo>
                    <a:pt x="6096" y="0"/>
                  </a:moveTo>
                  <a:lnTo>
                    <a:pt x="0" y="0"/>
                  </a:lnTo>
                  <a:lnTo>
                    <a:pt x="0" y="9412211"/>
                  </a:lnTo>
                  <a:lnTo>
                    <a:pt x="6096" y="9412211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3" name="object 33"/>
            <p:cNvSpPr/>
            <p:nvPr/>
          </p:nvSpPr>
          <p:spPr>
            <a:xfrm>
              <a:off x="304800" y="323100"/>
              <a:ext cx="7150734" cy="9431020"/>
            </a:xfrm>
            <a:custGeom>
              <a:avLst/>
              <a:gdLst/>
              <a:ahLst/>
              <a:cxnLst/>
              <a:rect l="l" t="t" r="r" b="b"/>
              <a:pathLst>
                <a:path w="7150734" h="9431020">
                  <a:moveTo>
                    <a:pt x="18288" y="9424403"/>
                  </a:moveTo>
                  <a:lnTo>
                    <a:pt x="6096" y="9424403"/>
                  </a:lnTo>
                  <a:lnTo>
                    <a:pt x="6096" y="9412211"/>
                  </a:lnTo>
                  <a:lnTo>
                    <a:pt x="0" y="9412211"/>
                  </a:lnTo>
                  <a:lnTo>
                    <a:pt x="0" y="9424403"/>
                  </a:lnTo>
                  <a:lnTo>
                    <a:pt x="0" y="9430499"/>
                  </a:lnTo>
                  <a:lnTo>
                    <a:pt x="6096" y="9430499"/>
                  </a:lnTo>
                  <a:lnTo>
                    <a:pt x="18288" y="9430499"/>
                  </a:lnTo>
                  <a:lnTo>
                    <a:pt x="18288" y="9424403"/>
                  </a:lnTo>
                  <a:close/>
                </a:path>
                <a:path w="7150734" h="9431020">
                  <a:moveTo>
                    <a:pt x="7150608" y="0"/>
                  </a:moveTo>
                  <a:lnTo>
                    <a:pt x="7144512" y="0"/>
                  </a:lnTo>
                  <a:lnTo>
                    <a:pt x="7144512" y="9412211"/>
                  </a:lnTo>
                  <a:lnTo>
                    <a:pt x="7150608" y="9412211"/>
                  </a:lnTo>
                  <a:lnTo>
                    <a:pt x="7150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4" name="object 34"/>
            <p:cNvSpPr/>
            <p:nvPr/>
          </p:nvSpPr>
          <p:spPr>
            <a:xfrm>
              <a:off x="310896" y="9735311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6096"/>
                  </a:moveTo>
                  <a:lnTo>
                    <a:pt x="6096" y="6096"/>
                  </a:ln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12192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60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5" name="object 35"/>
            <p:cNvSpPr/>
            <p:nvPr/>
          </p:nvSpPr>
          <p:spPr>
            <a:xfrm>
              <a:off x="316992" y="9735299"/>
              <a:ext cx="7132320" cy="18415"/>
            </a:xfrm>
            <a:custGeom>
              <a:avLst/>
              <a:gdLst/>
              <a:ahLst/>
              <a:cxnLst/>
              <a:rect l="l" t="t" r="r" b="b"/>
              <a:pathLst>
                <a:path w="7132320" h="18415">
                  <a:moveTo>
                    <a:pt x="6108" y="0"/>
                  </a:moveTo>
                  <a:lnTo>
                    <a:pt x="0" y="0"/>
                  </a:lnTo>
                  <a:lnTo>
                    <a:pt x="0" y="6108"/>
                  </a:lnTo>
                  <a:lnTo>
                    <a:pt x="6108" y="6108"/>
                  </a:lnTo>
                  <a:lnTo>
                    <a:pt x="6108" y="0"/>
                  </a:lnTo>
                  <a:close/>
                </a:path>
                <a:path w="7132320" h="18415">
                  <a:moveTo>
                    <a:pt x="7132307" y="12204"/>
                  </a:moveTo>
                  <a:lnTo>
                    <a:pt x="6096" y="12204"/>
                  </a:lnTo>
                  <a:lnTo>
                    <a:pt x="6096" y="18300"/>
                  </a:lnTo>
                  <a:lnTo>
                    <a:pt x="7132307" y="18300"/>
                  </a:lnTo>
                  <a:lnTo>
                    <a:pt x="7132307" y="122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6" name="object 36"/>
            <p:cNvSpPr/>
            <p:nvPr/>
          </p:nvSpPr>
          <p:spPr>
            <a:xfrm>
              <a:off x="323088" y="9741407"/>
              <a:ext cx="7126605" cy="6350"/>
            </a:xfrm>
            <a:custGeom>
              <a:avLst/>
              <a:gdLst/>
              <a:ahLst/>
              <a:cxnLst/>
              <a:rect l="l" t="t" r="r" b="b"/>
              <a:pathLst>
                <a:path w="7126605" h="6350">
                  <a:moveTo>
                    <a:pt x="7126211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7126211" y="6096"/>
                  </a:lnTo>
                  <a:lnTo>
                    <a:pt x="7126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7" name="object 37"/>
            <p:cNvSpPr/>
            <p:nvPr/>
          </p:nvSpPr>
          <p:spPr>
            <a:xfrm>
              <a:off x="323088" y="9735299"/>
              <a:ext cx="7145020" cy="18415"/>
            </a:xfrm>
            <a:custGeom>
              <a:avLst/>
              <a:gdLst/>
              <a:ahLst/>
              <a:cxnLst/>
              <a:rect l="l" t="t" r="r" b="b"/>
              <a:pathLst>
                <a:path w="7145020" h="18415">
                  <a:moveTo>
                    <a:pt x="7126211" y="0"/>
                  </a:moveTo>
                  <a:lnTo>
                    <a:pt x="0" y="0"/>
                  </a:lnTo>
                  <a:lnTo>
                    <a:pt x="0" y="6108"/>
                  </a:lnTo>
                  <a:lnTo>
                    <a:pt x="7126211" y="6108"/>
                  </a:lnTo>
                  <a:lnTo>
                    <a:pt x="7126211" y="0"/>
                  </a:lnTo>
                  <a:close/>
                </a:path>
                <a:path w="7145020" h="18415">
                  <a:moveTo>
                    <a:pt x="7144512" y="12"/>
                  </a:moveTo>
                  <a:lnTo>
                    <a:pt x="7138416" y="12"/>
                  </a:lnTo>
                  <a:lnTo>
                    <a:pt x="7138416" y="12204"/>
                  </a:lnTo>
                  <a:lnTo>
                    <a:pt x="7126224" y="12204"/>
                  </a:lnTo>
                  <a:lnTo>
                    <a:pt x="7126224" y="18300"/>
                  </a:lnTo>
                  <a:lnTo>
                    <a:pt x="7138416" y="18300"/>
                  </a:lnTo>
                  <a:lnTo>
                    <a:pt x="7144512" y="18300"/>
                  </a:lnTo>
                  <a:lnTo>
                    <a:pt x="7144512" y="12204"/>
                  </a:lnTo>
                  <a:lnTo>
                    <a:pt x="7144512" y="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8" name="object 38"/>
            <p:cNvSpPr/>
            <p:nvPr/>
          </p:nvSpPr>
          <p:spPr>
            <a:xfrm>
              <a:off x="7449311" y="9735311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0"/>
                  </a:moveTo>
                  <a:lnTo>
                    <a:pt x="6096" y="0"/>
                  </a:lnTo>
                  <a:lnTo>
                    <a:pt x="6096" y="6096"/>
                  </a:lnTo>
                  <a:lnTo>
                    <a:pt x="0" y="6096"/>
                  </a:lnTo>
                  <a:lnTo>
                    <a:pt x="0" y="12192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6096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39" name="object 39"/>
            <p:cNvSpPr/>
            <p:nvPr/>
          </p:nvSpPr>
          <p:spPr>
            <a:xfrm>
              <a:off x="7449311" y="9735299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6096" y="0"/>
                  </a:moveTo>
                  <a:lnTo>
                    <a:pt x="0" y="0"/>
                  </a:lnTo>
                  <a:lnTo>
                    <a:pt x="0" y="6108"/>
                  </a:lnTo>
                  <a:lnTo>
                    <a:pt x="6096" y="6108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4623258" y="8960546"/>
            <a:ext cx="1418376" cy="11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60">
              <a:lnSpc>
                <a:spcPts val="785"/>
              </a:lnSpc>
            </a:pPr>
            <a:r>
              <a:rPr sz="1000" i="1" spc="-7" dirty="0">
                <a:latin typeface="Calibri"/>
                <a:cs typeface="Calibri"/>
              </a:rPr>
              <a:t>Revision</a:t>
            </a:r>
            <a:r>
              <a:rPr sz="1000" i="1" spc="-18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date: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7" dirty="0">
                <a:latin typeface="Calibri"/>
                <a:cs typeface="Calibri"/>
              </a:rPr>
              <a:t>04O</a:t>
            </a:r>
            <a:r>
              <a:rPr lang="en-US" sz="1000" i="1" spc="-7" dirty="0">
                <a:latin typeface="Calibri"/>
                <a:cs typeface="Calibri"/>
              </a:rPr>
              <a:t>CT</a:t>
            </a:r>
            <a:r>
              <a:rPr sz="1000" i="1" spc="-7" dirty="0">
                <a:latin typeface="Calibri"/>
                <a:cs typeface="Calibri"/>
              </a:rPr>
              <a:t>22</a:t>
            </a:r>
            <a:endParaRPr sz="1000" dirty="0">
              <a:latin typeface="Calibri"/>
              <a:cs typeface="Calibri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EF351755-7D7C-4ED1-BAE1-BF6DD4DB30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32" y="1781568"/>
            <a:ext cx="3402530" cy="174938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6F8589C9-6869-4683-BF1C-591A71216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7" y="5713633"/>
            <a:ext cx="3407716" cy="222820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4" name="object 8">
            <a:extLst>
              <a:ext uri="{FF2B5EF4-FFF2-40B4-BE49-F238E27FC236}">
                <a16:creationId xmlns:a16="http://schemas.microsoft.com/office/drawing/2014/main" id="{BAD99FA9-BFA4-4069-824D-6FFAA9A84C53}"/>
              </a:ext>
            </a:extLst>
          </p:cNvPr>
          <p:cNvSpPr txBox="1"/>
          <p:nvPr/>
        </p:nvSpPr>
        <p:spPr>
          <a:xfrm>
            <a:off x="436286" y="3895207"/>
            <a:ext cx="2867086" cy="1650218"/>
          </a:xfrm>
          <a:prstGeom prst="rect">
            <a:avLst/>
          </a:prstGeom>
        </p:spPr>
        <p:txBody>
          <a:bodyPr vert="horz" wrap="square" lIns="0" tIns="8658" rIns="0" bIns="0" rtlCol="0">
            <a:spAutoFit/>
          </a:bodyPr>
          <a:lstStyle/>
          <a:p>
            <a:pPr algn="ctr">
              <a:lnSpc>
                <a:spcPts val="1948"/>
              </a:lnSpc>
              <a:spcBef>
                <a:spcPts val="68"/>
              </a:spcBef>
            </a:pPr>
            <a:r>
              <a:rPr b="1" i="1" dirty="0">
                <a:latin typeface="Times New Roman"/>
                <a:cs typeface="Times New Roman"/>
              </a:rPr>
              <a:t>Monday,</a:t>
            </a:r>
            <a:r>
              <a:rPr b="1" i="1" spc="-12" dirty="0">
                <a:latin typeface="Times New Roman"/>
                <a:cs typeface="Times New Roman"/>
              </a:rPr>
              <a:t> </a:t>
            </a:r>
            <a:r>
              <a:rPr b="1" i="1" dirty="0">
                <a:latin typeface="Times New Roman"/>
                <a:cs typeface="Times New Roman"/>
              </a:rPr>
              <a:t>November</a:t>
            </a:r>
            <a:r>
              <a:rPr b="1" i="1" spc="-43" dirty="0">
                <a:latin typeface="Times New Roman"/>
                <a:cs typeface="Times New Roman"/>
              </a:rPr>
              <a:t> </a:t>
            </a:r>
            <a:r>
              <a:rPr sz="1600" b="1" i="1" spc="-7" dirty="0">
                <a:latin typeface="Times New Roman"/>
                <a:cs typeface="Times New Roman"/>
              </a:rPr>
              <a:t>28,2022</a:t>
            </a:r>
            <a:endParaRPr lang="en-US" sz="1600" b="1" i="1" spc="-7" dirty="0">
              <a:latin typeface="Times New Roman"/>
              <a:cs typeface="Times New Roman"/>
            </a:endParaRPr>
          </a:p>
          <a:p>
            <a:pPr algn="ctr">
              <a:lnSpc>
                <a:spcPts val="1948"/>
              </a:lnSpc>
              <a:spcBef>
                <a:spcPts val="68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604477">
              <a:lnSpc>
                <a:spcPts val="1263"/>
              </a:lnSpc>
            </a:pPr>
            <a:r>
              <a:rPr sz="1200" b="1" i="1" dirty="0">
                <a:latin typeface="Times New Roman"/>
                <a:cs typeface="Times New Roman"/>
              </a:rPr>
              <a:t>10:00</a:t>
            </a:r>
            <a:r>
              <a:rPr sz="1200" b="1" i="1" spc="-18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a.m.</a:t>
            </a:r>
            <a:r>
              <a:rPr sz="1200" b="1" i="1" spc="-18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–</a:t>
            </a:r>
            <a:r>
              <a:rPr sz="1200" b="1" i="1" spc="-13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15:00</a:t>
            </a:r>
            <a:r>
              <a:rPr sz="1200" b="1" i="1" spc="-13" dirty="0">
                <a:latin typeface="Times New Roman"/>
                <a:cs typeface="Times New Roman"/>
              </a:rPr>
              <a:t> p.m.</a:t>
            </a:r>
            <a:endParaRPr lang="en-US" sz="1200" b="1" i="1" spc="-13" dirty="0">
              <a:latin typeface="Times New Roman"/>
              <a:cs typeface="Times New Roman"/>
            </a:endParaRPr>
          </a:p>
          <a:p>
            <a:pPr marL="604477">
              <a:lnSpc>
                <a:spcPts val="1263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283621" marR="261539" algn="ctr">
              <a:lnSpc>
                <a:spcPts val="1243"/>
              </a:lnSpc>
              <a:spcBef>
                <a:spcPts val="65"/>
              </a:spcBef>
            </a:pPr>
            <a:r>
              <a:rPr sz="1400" b="1" i="1" dirty="0">
                <a:latin typeface="Times New Roman"/>
                <a:cs typeface="Times New Roman"/>
              </a:rPr>
              <a:t>Arkas</a:t>
            </a:r>
            <a:r>
              <a:rPr sz="1400" b="1" i="1" spc="-5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SASEBO</a:t>
            </a:r>
            <a:r>
              <a:rPr sz="1400" b="1" i="1" spc="-47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3rd</a:t>
            </a:r>
            <a:r>
              <a:rPr sz="1400" b="1" i="1" spc="-47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Floor</a:t>
            </a:r>
            <a:r>
              <a:rPr sz="1400" b="1" i="1" spc="-47" dirty="0">
                <a:latin typeface="Times New Roman"/>
                <a:cs typeface="Times New Roman"/>
              </a:rPr>
              <a:t> </a:t>
            </a:r>
            <a:r>
              <a:rPr sz="1400" b="1" i="1" spc="-13" dirty="0">
                <a:latin typeface="Times New Roman"/>
                <a:cs typeface="Times New Roman"/>
              </a:rPr>
              <a:t>Main </a:t>
            </a:r>
            <a:r>
              <a:rPr sz="1400" b="1" i="1" spc="-7" dirty="0">
                <a:latin typeface="Times New Roman"/>
                <a:cs typeface="Times New Roman"/>
              </a:rPr>
              <a:t>Conference</a:t>
            </a:r>
            <a:r>
              <a:rPr sz="1400" b="1" i="1" spc="-47" dirty="0">
                <a:latin typeface="Times New Roman"/>
                <a:cs typeface="Times New Roman"/>
              </a:rPr>
              <a:t> </a:t>
            </a:r>
            <a:r>
              <a:rPr sz="1400" b="1" i="1" spc="-13" dirty="0">
                <a:latin typeface="Times New Roman"/>
                <a:cs typeface="Times New Roman"/>
              </a:rPr>
              <a:t>Room</a:t>
            </a:r>
            <a:endParaRPr lang="en-US" sz="1400" b="1" i="1" spc="-13" dirty="0">
              <a:latin typeface="Times New Roman"/>
              <a:cs typeface="Times New Roman"/>
            </a:endParaRPr>
          </a:p>
          <a:p>
            <a:pPr marL="283621" marR="261539" algn="ctr">
              <a:lnSpc>
                <a:spcPts val="1243"/>
              </a:lnSpc>
              <a:spcBef>
                <a:spcPts val="65"/>
              </a:spcBef>
            </a:pPr>
            <a:endParaRPr lang="en-US" sz="1400" b="1" i="1" spc="-13" dirty="0">
              <a:latin typeface="Times New Roman"/>
              <a:cs typeface="Times New Roman"/>
            </a:endParaRPr>
          </a:p>
          <a:p>
            <a:pPr marL="283621" marR="261539" algn="ctr">
              <a:lnSpc>
                <a:spcPts val="1243"/>
              </a:lnSpc>
              <a:spcBef>
                <a:spcPts val="65"/>
              </a:spcBef>
            </a:pPr>
            <a:r>
              <a:rPr lang="en-US" sz="1200" spc="-13" dirty="0">
                <a:latin typeface="Times New Roman"/>
                <a:cs typeface="Times New Roman"/>
              </a:rPr>
              <a:t>*Current ABR/MSRA holders are also welcomed to this event.</a:t>
            </a:r>
            <a:endParaRPr sz="1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0533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6" y="23721"/>
            <a:ext cx="5814196" cy="9114381"/>
          </a:xfrm>
          <a:custGeom>
            <a:avLst/>
            <a:gdLst/>
            <a:ahLst/>
            <a:cxnLst/>
            <a:rect l="l" t="t" r="r" b="b"/>
            <a:pathLst>
              <a:path w="7772400" h="10058400">
                <a:moveTo>
                  <a:pt x="7772400" y="0"/>
                </a:moveTo>
                <a:lnTo>
                  <a:pt x="0" y="0"/>
                </a:lnTo>
                <a:lnTo>
                  <a:pt x="0" y="10058400"/>
                </a:lnTo>
                <a:lnTo>
                  <a:pt x="7772400" y="10058400"/>
                </a:lnTo>
                <a:lnTo>
                  <a:pt x="777240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8809" y="1397820"/>
            <a:ext cx="951203" cy="407199"/>
          </a:xfrm>
          <a:prstGeom prst="rect">
            <a:avLst/>
          </a:prstGeom>
        </p:spPr>
        <p:txBody>
          <a:bodyPr vert="horz" wrap="square" lIns="0" tIns="8227" rIns="0" bIns="0" rtlCol="0" anchor="ctr">
            <a:spAutoFit/>
          </a:bodyPr>
          <a:lstStyle/>
          <a:p>
            <a:pPr marL="8660">
              <a:lnSpc>
                <a:spcPct val="100000"/>
              </a:lnSpc>
              <a:spcBef>
                <a:spcPts val="65"/>
              </a:spcBef>
            </a:pPr>
            <a:r>
              <a:rPr sz="2600" b="1" i="1" spc="-145" dirty="0">
                <a:solidFill>
                  <a:srgbClr val="000000"/>
                </a:solidFill>
                <a:latin typeface="MS Mincho"/>
                <a:cs typeface="MS Mincho"/>
              </a:rPr>
              <a:t>招待状</a:t>
            </a:r>
            <a:endParaRPr sz="2600" dirty="0">
              <a:latin typeface="MS Mincho"/>
              <a:cs typeface="MS Minch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001" y="2359130"/>
            <a:ext cx="5624125" cy="910302"/>
          </a:xfrm>
          <a:prstGeom prst="rect">
            <a:avLst/>
          </a:prstGeom>
        </p:spPr>
        <p:txBody>
          <a:bodyPr vert="horz" wrap="square" lIns="0" tIns="9958" rIns="0" bIns="0" rtlCol="0">
            <a:spAutoFit/>
          </a:bodyPr>
          <a:lstStyle/>
          <a:p>
            <a:pPr algn="ctr">
              <a:spcBef>
                <a:spcPts val="78"/>
              </a:spcBef>
            </a:pPr>
            <a:r>
              <a:rPr sz="1400" i="1" spc="-43" dirty="0" err="1">
                <a:latin typeface="MS Mincho"/>
                <a:cs typeface="MS Mincho"/>
              </a:rPr>
              <a:t>米海軍艦船修理廠佐世保分所と艦隊補給センター契約課</a:t>
            </a:r>
            <a:endParaRPr lang="en-US" sz="1400" i="1" spc="-43" dirty="0">
              <a:latin typeface="MS Mincho"/>
              <a:cs typeface="MS Mincho"/>
            </a:endParaRPr>
          </a:p>
          <a:p>
            <a:pPr algn="ctr">
              <a:spcBef>
                <a:spcPts val="78"/>
              </a:spcBef>
            </a:pPr>
            <a:r>
              <a:rPr sz="1400" i="1" spc="-43" dirty="0">
                <a:latin typeface="MS Mincho"/>
                <a:cs typeface="MS Mincho"/>
              </a:rPr>
              <a:t>に</a:t>
            </a:r>
            <a:r>
              <a:rPr lang="ja-JP" altLang="en-US" sz="1400" i="1" spc="-43" dirty="0">
                <a:latin typeface="MS Mincho"/>
                <a:cs typeface="MS Mincho"/>
              </a:rPr>
              <a:t>よる</a:t>
            </a:r>
            <a:endParaRPr sz="1400" dirty="0">
              <a:latin typeface="MS Mincho"/>
              <a:cs typeface="MS Mincho"/>
            </a:endParaRPr>
          </a:p>
          <a:p>
            <a:pPr algn="ctr">
              <a:spcBef>
                <a:spcPts val="58"/>
              </a:spcBef>
            </a:pPr>
            <a:r>
              <a:rPr sz="1400" i="1" spc="-7" dirty="0">
                <a:latin typeface="Times New Roman"/>
                <a:cs typeface="Times New Roman"/>
              </a:rPr>
              <a:t>2022</a:t>
            </a:r>
            <a:r>
              <a:rPr sz="1400" i="1" spc="12" dirty="0">
                <a:latin typeface="Times New Roman"/>
                <a:cs typeface="Times New Roman"/>
              </a:rPr>
              <a:t> </a:t>
            </a:r>
            <a:r>
              <a:rPr sz="1400" i="1" spc="-43" dirty="0" err="1">
                <a:latin typeface="MS Mincho"/>
                <a:cs typeface="MS Mincho"/>
              </a:rPr>
              <a:t>年度インダストリーデイへの</a:t>
            </a:r>
            <a:endParaRPr lang="en-US" sz="1400" i="1" spc="-43" dirty="0">
              <a:latin typeface="MS Mincho"/>
              <a:cs typeface="MS Mincho"/>
            </a:endParaRPr>
          </a:p>
          <a:p>
            <a:pPr algn="ctr">
              <a:spcBef>
                <a:spcPts val="58"/>
              </a:spcBef>
            </a:pPr>
            <a:r>
              <a:rPr sz="1400" i="1" spc="-43" dirty="0" err="1">
                <a:latin typeface="MS Mincho"/>
                <a:cs typeface="MS Mincho"/>
              </a:rPr>
              <a:t>ご参加をお待ち申し上げております</a:t>
            </a:r>
            <a:r>
              <a:rPr sz="1400" i="1" spc="-33" dirty="0">
                <a:latin typeface="MS Mincho"/>
                <a:cs typeface="MS Mincho"/>
              </a:rPr>
              <a:t>。</a:t>
            </a:r>
            <a:endParaRPr sz="1400" dirty="0">
              <a:latin typeface="MS Mincho"/>
              <a:cs typeface="MS Minch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3379" y="3761578"/>
            <a:ext cx="4001367" cy="194721"/>
          </a:xfrm>
          <a:prstGeom prst="rect">
            <a:avLst/>
          </a:prstGeom>
        </p:spPr>
        <p:txBody>
          <a:bodyPr vert="horz" wrap="square" lIns="0" tIns="9958" rIns="0" bIns="0" rtlCol="0">
            <a:spAutoFit/>
          </a:bodyPr>
          <a:lstStyle/>
          <a:p>
            <a:pPr marL="8660">
              <a:spcBef>
                <a:spcPts val="78"/>
              </a:spcBef>
            </a:pPr>
            <a:r>
              <a:rPr sz="1200" b="1" i="1" spc="-58" dirty="0">
                <a:latin typeface="MS Mincho"/>
                <a:cs typeface="MS Mincho"/>
              </a:rPr>
              <a:t>日時</a:t>
            </a:r>
            <a:r>
              <a:rPr sz="1200" b="1" i="1" spc="-7" dirty="0">
                <a:latin typeface="MS Mincho"/>
                <a:cs typeface="MS Mincho"/>
              </a:rPr>
              <a:t>：</a:t>
            </a:r>
            <a:r>
              <a:rPr sz="1200" b="1" i="1" spc="-7" dirty="0">
                <a:latin typeface="Times New Roman"/>
                <a:cs typeface="Times New Roman"/>
              </a:rPr>
              <a:t>2022</a:t>
            </a:r>
            <a:r>
              <a:rPr sz="1200" b="1" i="1" spc="-155" dirty="0">
                <a:latin typeface="Times New Roman"/>
                <a:cs typeface="Times New Roman"/>
              </a:rPr>
              <a:t> </a:t>
            </a:r>
            <a:r>
              <a:rPr sz="1200" b="1" i="1" spc="-118" dirty="0">
                <a:latin typeface="MS Mincho"/>
                <a:cs typeface="MS Mincho"/>
              </a:rPr>
              <a:t>年 </a:t>
            </a:r>
            <a:r>
              <a:rPr sz="1200" b="1" i="1" spc="88" dirty="0">
                <a:latin typeface="Times New Roman"/>
                <a:cs typeface="Times New Roman"/>
              </a:rPr>
              <a:t>11</a:t>
            </a:r>
            <a:r>
              <a:rPr sz="1200" b="1" i="1" spc="-118" dirty="0">
                <a:latin typeface="MS Mincho"/>
                <a:cs typeface="MS Mincho"/>
              </a:rPr>
              <a:t>月 </a:t>
            </a:r>
            <a:r>
              <a:rPr sz="1200" b="1" i="1" spc="-7" dirty="0">
                <a:latin typeface="Times New Roman"/>
                <a:cs typeface="Times New Roman"/>
              </a:rPr>
              <a:t>28</a:t>
            </a:r>
            <a:r>
              <a:rPr sz="1200" b="1" i="1" spc="-153" dirty="0">
                <a:latin typeface="Times New Roman"/>
                <a:cs typeface="Times New Roman"/>
              </a:rPr>
              <a:t> </a:t>
            </a:r>
            <a:r>
              <a:rPr sz="1200" b="1" i="1" spc="-58" dirty="0">
                <a:latin typeface="MS Mincho"/>
                <a:cs typeface="MS Mincho"/>
              </a:rPr>
              <a:t>日月曜日 午前 </a:t>
            </a:r>
            <a:r>
              <a:rPr sz="1200" b="1" i="1" spc="88" dirty="0">
                <a:latin typeface="Times New Roman"/>
                <a:cs typeface="Times New Roman"/>
              </a:rPr>
              <a:t>10</a:t>
            </a:r>
            <a:r>
              <a:rPr sz="1200" b="1" i="1" spc="-55" dirty="0">
                <a:latin typeface="MS Mincho"/>
                <a:cs typeface="MS Mincho"/>
              </a:rPr>
              <a:t>時より午後</a:t>
            </a:r>
            <a:r>
              <a:rPr sz="1200" b="1" i="1" spc="-183" dirty="0">
                <a:latin typeface="MS Mincho"/>
                <a:cs typeface="MS Mincho"/>
              </a:rPr>
              <a:t> </a:t>
            </a:r>
            <a:r>
              <a:rPr sz="1200" b="1" i="1" spc="-7" dirty="0">
                <a:latin typeface="Times New Roman"/>
                <a:cs typeface="Times New Roman"/>
              </a:rPr>
              <a:t>3</a:t>
            </a:r>
            <a:r>
              <a:rPr sz="1200" b="1" i="1" spc="-153" dirty="0">
                <a:latin typeface="Times New Roman"/>
                <a:cs typeface="Times New Roman"/>
              </a:rPr>
              <a:t> </a:t>
            </a:r>
            <a:r>
              <a:rPr sz="1200" b="1" i="1" spc="-55" dirty="0">
                <a:latin typeface="MS Mincho"/>
                <a:cs typeface="MS Mincho"/>
              </a:rPr>
              <a:t>時ま</a:t>
            </a:r>
            <a:r>
              <a:rPr sz="1200" b="1" i="1" spc="-33" dirty="0">
                <a:latin typeface="MS Mincho"/>
                <a:cs typeface="MS Mincho"/>
              </a:rPr>
              <a:t>で</a:t>
            </a:r>
            <a:endParaRPr sz="1200" dirty="0">
              <a:latin typeface="MS Mincho"/>
              <a:cs typeface="MS Minch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5646" y="4297302"/>
            <a:ext cx="2756832" cy="317832"/>
          </a:xfrm>
          <a:prstGeom prst="rect">
            <a:avLst/>
          </a:prstGeom>
        </p:spPr>
        <p:txBody>
          <a:bodyPr vert="horz" wrap="square" lIns="0" tIns="9958" rIns="0" bIns="0" rtlCol="0">
            <a:spAutoFit/>
          </a:bodyPr>
          <a:lstStyle/>
          <a:p>
            <a:pPr algn="ctr">
              <a:lnSpc>
                <a:spcPts val="1183"/>
              </a:lnSpc>
              <a:spcBef>
                <a:spcPts val="78"/>
              </a:spcBef>
            </a:pPr>
            <a:r>
              <a:rPr sz="1200" b="1" spc="-63" dirty="0" err="1">
                <a:latin typeface="MS Mincho"/>
                <a:cs typeface="MS Mincho"/>
              </a:rPr>
              <a:t>於：</a:t>
            </a:r>
            <a:r>
              <a:rPr sz="1200" i="1" spc="-98" dirty="0" err="1">
                <a:latin typeface="Meiryo"/>
                <a:cs typeface="Meiryo"/>
              </a:rPr>
              <a:t>アルカス</a:t>
            </a:r>
            <a:r>
              <a:rPr sz="1200" i="1" spc="-7" dirty="0" err="1">
                <a:latin typeface="Meiryo"/>
                <a:cs typeface="Meiryo"/>
              </a:rPr>
              <a:t>SASEBO</a:t>
            </a:r>
            <a:endParaRPr sz="1200" dirty="0">
              <a:latin typeface="Meiryo"/>
              <a:cs typeface="Meiryo"/>
            </a:endParaRPr>
          </a:p>
          <a:p>
            <a:pPr algn="ctr">
              <a:lnSpc>
                <a:spcPts val="1183"/>
              </a:lnSpc>
              <a:tabLst>
                <a:tab pos="700172" algn="l"/>
              </a:tabLst>
            </a:pPr>
            <a:r>
              <a:rPr sz="1200" b="1" spc="58" dirty="0">
                <a:latin typeface="MS Mincho"/>
                <a:cs typeface="MS Mincho"/>
              </a:rPr>
              <a:t>〒</a:t>
            </a:r>
            <a:r>
              <a:rPr sz="1200" b="1" spc="-7" dirty="0">
                <a:latin typeface="Times New Roman"/>
                <a:cs typeface="Times New Roman"/>
              </a:rPr>
              <a:t>857-</a:t>
            </a:r>
            <a:r>
              <a:rPr sz="1200" b="1" spc="-13" dirty="0">
                <a:latin typeface="Times New Roman"/>
                <a:cs typeface="Times New Roman"/>
              </a:rPr>
              <a:t>0863</a:t>
            </a:r>
            <a:r>
              <a:rPr sz="1200" b="1" dirty="0">
                <a:latin typeface="Times New Roman"/>
                <a:cs typeface="Times New Roman"/>
              </a:rPr>
              <a:t>	</a:t>
            </a:r>
            <a:r>
              <a:rPr sz="1200" b="1" spc="-43" dirty="0">
                <a:latin typeface="MS Mincho"/>
                <a:cs typeface="MS Mincho"/>
              </a:rPr>
              <a:t>長崎県佐世保</a:t>
            </a:r>
            <a:r>
              <a:rPr sz="1200" b="1" spc="-58" dirty="0">
                <a:latin typeface="MS Mincho"/>
                <a:cs typeface="MS Mincho"/>
              </a:rPr>
              <a:t>市</a:t>
            </a:r>
            <a:r>
              <a:rPr sz="1200" b="1" spc="-43" dirty="0">
                <a:latin typeface="MS Mincho"/>
                <a:cs typeface="MS Mincho"/>
              </a:rPr>
              <a:t>三浦町</a:t>
            </a:r>
            <a:r>
              <a:rPr sz="1200" b="1" spc="-18" dirty="0">
                <a:latin typeface="MS Mincho"/>
                <a:cs typeface="MS Mincho"/>
              </a:rPr>
              <a:t>2-</a:t>
            </a:r>
            <a:r>
              <a:rPr sz="1200" b="1" spc="-33" dirty="0">
                <a:latin typeface="MS Mincho"/>
                <a:cs typeface="MS Mincho"/>
              </a:rPr>
              <a:t>3</a:t>
            </a:r>
            <a:endParaRPr sz="1200" dirty="0">
              <a:latin typeface="MS Mincho"/>
              <a:cs typeface="MS Mincho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004" y="211343"/>
            <a:ext cx="1329338" cy="122093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88002" y="311667"/>
            <a:ext cx="1675967" cy="50612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53185" y="4858476"/>
            <a:ext cx="5162250" cy="4200433"/>
          </a:xfrm>
          <a:prstGeom prst="rect">
            <a:avLst/>
          </a:prstGeom>
        </p:spPr>
        <p:txBody>
          <a:bodyPr vert="horz" wrap="square" lIns="0" tIns="9958" rIns="0" bIns="0" rtlCol="0">
            <a:spAutoFit/>
          </a:bodyPr>
          <a:lstStyle/>
          <a:p>
            <a:pPr marR="44166" algn="ctr">
              <a:spcBef>
                <a:spcPts val="78"/>
              </a:spcBef>
              <a:tabLst>
                <a:tab pos="1583067" algn="l"/>
              </a:tabLst>
            </a:pPr>
            <a:r>
              <a:rPr sz="1200" b="1" i="1" spc="-43" dirty="0">
                <a:latin typeface="MS Mincho"/>
                <a:cs typeface="MS Mincho"/>
              </a:rPr>
              <a:t>会場</a:t>
            </a:r>
            <a:r>
              <a:rPr sz="1200" b="1" i="1" spc="-58" dirty="0">
                <a:latin typeface="MS Mincho"/>
                <a:cs typeface="MS Mincho"/>
              </a:rPr>
              <a:t>：</a:t>
            </a:r>
            <a:r>
              <a:rPr sz="1200" b="1" i="1" spc="-43" dirty="0">
                <a:latin typeface="MS Mincho"/>
                <a:cs typeface="MS Mincho"/>
              </a:rPr>
              <a:t>アルカス</a:t>
            </a:r>
            <a:r>
              <a:rPr sz="1200" b="1" i="1" dirty="0">
                <a:latin typeface="MS Mincho"/>
                <a:cs typeface="MS Mincho"/>
              </a:rPr>
              <a:t>SASEBO</a:t>
            </a:r>
            <a:r>
              <a:rPr sz="1200" b="1" i="1" spc="-38" dirty="0">
                <a:latin typeface="MS Mincho"/>
                <a:cs typeface="MS Mincho"/>
              </a:rPr>
              <a:t> </a:t>
            </a:r>
            <a:r>
              <a:rPr sz="1200" b="1" i="1" spc="-18" dirty="0">
                <a:latin typeface="MS Mincho"/>
                <a:cs typeface="MS Mincho"/>
              </a:rPr>
              <a:t>3</a:t>
            </a:r>
            <a:r>
              <a:rPr sz="1200" b="1" i="1" spc="-33" dirty="0">
                <a:latin typeface="MS Mincho"/>
                <a:cs typeface="MS Mincho"/>
              </a:rPr>
              <a:t>階</a:t>
            </a:r>
            <a:r>
              <a:rPr sz="1200" b="1" i="1" dirty="0">
                <a:latin typeface="MS Mincho"/>
                <a:cs typeface="MS Mincho"/>
              </a:rPr>
              <a:t>	</a:t>
            </a:r>
            <a:r>
              <a:rPr sz="1200" b="1" i="1" spc="-43" dirty="0">
                <a:latin typeface="MS Mincho" panose="02020609040205080304" pitchFamily="49" charset="-128"/>
                <a:ea typeface="MS Mincho" panose="02020609040205080304" pitchFamily="49" charset="-128"/>
                <a:cs typeface="Meiryo"/>
              </a:rPr>
              <a:t>大会議</a:t>
            </a:r>
            <a:r>
              <a:rPr sz="1200" b="1" i="1" spc="-33" dirty="0">
                <a:latin typeface="MS Mincho" panose="02020609040205080304" pitchFamily="49" charset="-128"/>
                <a:ea typeface="MS Mincho" panose="02020609040205080304" pitchFamily="49" charset="-128"/>
                <a:cs typeface="Meiryo"/>
              </a:rPr>
              <a:t>室</a:t>
            </a:r>
            <a:endParaRPr sz="1200" b="1" dirty="0">
              <a:latin typeface="MS Mincho" panose="02020609040205080304" pitchFamily="49" charset="-128"/>
              <a:ea typeface="MS Mincho" panose="02020609040205080304" pitchFamily="49" charset="-128"/>
              <a:cs typeface="Meiryo"/>
            </a:endParaRPr>
          </a:p>
          <a:p>
            <a:pPr marL="778109" marR="806691" indent="-6927" algn="ctr">
              <a:lnSpc>
                <a:spcPct val="192300"/>
              </a:lnSpc>
            </a:pPr>
            <a:r>
              <a:rPr sz="1200" b="1" i="1" spc="-7" dirty="0">
                <a:latin typeface="Times New Roman"/>
                <a:cs typeface="Times New Roman"/>
              </a:rPr>
              <a:t>1</a:t>
            </a:r>
            <a:r>
              <a:rPr sz="1200" b="1" i="1" spc="-83" dirty="0">
                <a:latin typeface="Times New Roman"/>
                <a:cs typeface="Times New Roman"/>
              </a:rPr>
              <a:t> </a:t>
            </a:r>
            <a:r>
              <a:rPr sz="1200" b="1" i="1" spc="-7" dirty="0">
                <a:latin typeface="Times New Roman"/>
                <a:cs typeface="Times New Roman"/>
              </a:rPr>
              <a:t>1</a:t>
            </a:r>
            <a:r>
              <a:rPr sz="1200" b="1" i="1" spc="-147" dirty="0">
                <a:latin typeface="Times New Roman"/>
                <a:cs typeface="Times New Roman"/>
              </a:rPr>
              <a:t> </a:t>
            </a:r>
            <a:r>
              <a:rPr sz="1200" b="1" i="1" spc="-100" dirty="0">
                <a:latin typeface="MS Mincho"/>
                <a:cs typeface="MS Mincho"/>
              </a:rPr>
              <a:t>月 </a:t>
            </a:r>
            <a:r>
              <a:rPr lang="en-US" sz="1200" b="1" i="1" spc="-7" dirty="0">
                <a:latin typeface="Times New Roman"/>
                <a:cs typeface="Times New Roman"/>
              </a:rPr>
              <a:t>1</a:t>
            </a:r>
            <a:r>
              <a:rPr lang="en-US" sz="1200" b="1" i="1" spc="-83" dirty="0">
                <a:latin typeface="Times New Roman"/>
                <a:cs typeface="Times New Roman"/>
              </a:rPr>
              <a:t> </a:t>
            </a:r>
            <a:r>
              <a:rPr lang="en-US" altLang="ja-JP" sz="1200" b="1" i="1" spc="-7" dirty="0">
                <a:latin typeface="Times New Roman"/>
                <a:cs typeface="Times New Roman"/>
              </a:rPr>
              <a:t>5</a:t>
            </a:r>
            <a:r>
              <a:rPr lang="en-US" sz="1200" b="1" i="1" spc="-147" dirty="0">
                <a:latin typeface="Times New Roman"/>
                <a:cs typeface="Times New Roman"/>
              </a:rPr>
              <a:t> </a:t>
            </a:r>
            <a:r>
              <a:rPr sz="1200" b="1" i="1" spc="-52" dirty="0" err="1">
                <a:latin typeface="MS Mincho"/>
                <a:cs typeface="MS Mincho"/>
              </a:rPr>
              <a:t>日までに</a:t>
            </a:r>
            <a:r>
              <a:rPr sz="1200" b="1" i="1" spc="-43" dirty="0" err="1">
                <a:latin typeface="MS Mincho"/>
                <a:cs typeface="MS Mincho"/>
              </a:rPr>
              <a:t>お返事</a:t>
            </a:r>
            <a:r>
              <a:rPr sz="1200" b="1" i="1" spc="-58" dirty="0" err="1">
                <a:latin typeface="MS Mincho"/>
                <a:cs typeface="MS Mincho"/>
              </a:rPr>
              <a:t>を</a:t>
            </a:r>
            <a:r>
              <a:rPr sz="1200" b="1" i="1" spc="-43" dirty="0" err="1">
                <a:latin typeface="MS Mincho"/>
                <a:cs typeface="MS Mincho"/>
              </a:rPr>
              <a:t>お願い致します</a:t>
            </a:r>
            <a:r>
              <a:rPr sz="1200" b="1" i="1" spc="-33" dirty="0">
                <a:latin typeface="MS Mincho"/>
                <a:cs typeface="MS Mincho"/>
              </a:rPr>
              <a:t>。</a:t>
            </a:r>
            <a:endParaRPr lang="en-US" sz="1200" b="1" i="1" spc="-33" dirty="0">
              <a:latin typeface="MS Mincho"/>
              <a:cs typeface="MS Mincho"/>
            </a:endParaRPr>
          </a:p>
          <a:p>
            <a:pPr marL="778109" marR="806691" indent="-6927" algn="ctr">
              <a:lnSpc>
                <a:spcPct val="192300"/>
              </a:lnSpc>
            </a:pPr>
            <a:r>
              <a:rPr sz="1200" i="1" spc="-43" dirty="0" err="1">
                <a:latin typeface="MS Mincho"/>
                <a:cs typeface="MS Mincho"/>
              </a:rPr>
              <a:t>服装はビジネススーツにてお願い致します</a:t>
            </a:r>
            <a:r>
              <a:rPr sz="1200" i="1" spc="-65" dirty="0">
                <a:latin typeface="MS Mincho"/>
                <a:cs typeface="MS Mincho"/>
              </a:rPr>
              <a:t>。</a:t>
            </a:r>
            <a:endParaRPr sz="1200" dirty="0">
              <a:latin typeface="MS Mincho"/>
              <a:cs typeface="MS Mincho"/>
            </a:endParaRPr>
          </a:p>
          <a:p>
            <a:pPr>
              <a:spcBef>
                <a:spcPts val="18"/>
              </a:spcBef>
            </a:pPr>
            <a:endParaRPr sz="887" dirty="0">
              <a:latin typeface="MS Mincho"/>
              <a:cs typeface="MS Mincho"/>
            </a:endParaRPr>
          </a:p>
          <a:p>
            <a:pPr marL="5628" algn="ctr"/>
            <a:r>
              <a:rPr sz="1200" i="1" spc="-43" dirty="0">
                <a:latin typeface="MS Mincho"/>
                <a:cs typeface="MS Mincho"/>
              </a:rPr>
              <a:t>添付の申込用紙にご記入の上、Ｅメールにて下記宛先にご返信願います</a:t>
            </a:r>
            <a:r>
              <a:rPr sz="1200" i="1" spc="-33" dirty="0">
                <a:latin typeface="MS Mincho"/>
                <a:cs typeface="MS Mincho"/>
              </a:rPr>
              <a:t>。</a:t>
            </a:r>
            <a:endParaRPr sz="1200" dirty="0">
              <a:latin typeface="MS Mincho"/>
              <a:cs typeface="MS Mincho"/>
            </a:endParaRPr>
          </a:p>
          <a:p>
            <a:pPr marL="5628" algn="ctr">
              <a:spcBef>
                <a:spcPts val="58"/>
              </a:spcBef>
              <a:tabLst>
                <a:tab pos="1560551" algn="l"/>
              </a:tabLst>
            </a:pPr>
            <a:r>
              <a:rPr sz="1200" i="1" u="sng" spc="-7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IndustryDay@srf.navy.mil</a:t>
            </a:r>
            <a:r>
              <a:rPr sz="1200" i="1" spc="-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i="1" spc="-33" dirty="0">
                <a:latin typeface="MS Mincho"/>
                <a:cs typeface="MS Mincho"/>
              </a:rPr>
              <a:t>宛</a:t>
            </a:r>
            <a:r>
              <a:rPr sz="1200" i="1" dirty="0">
                <a:latin typeface="MS Mincho"/>
                <a:cs typeface="MS Mincho"/>
              </a:rPr>
              <a:t>	</a:t>
            </a:r>
            <a:r>
              <a:rPr sz="1200" i="1" spc="-7" dirty="0">
                <a:latin typeface="Times New Roman"/>
                <a:cs typeface="Times New Roman"/>
              </a:rPr>
              <a:t>11</a:t>
            </a:r>
            <a:r>
              <a:rPr sz="1200" i="1" spc="-43" dirty="0">
                <a:latin typeface="MS Mincho"/>
                <a:cs typeface="MS Mincho"/>
              </a:rPr>
              <a:t>月</a:t>
            </a:r>
            <a:r>
              <a:rPr sz="1200" i="1" spc="-135" dirty="0">
                <a:latin typeface="MS Mincho"/>
                <a:cs typeface="MS Mincho"/>
              </a:rPr>
              <a:t> </a:t>
            </a:r>
            <a:r>
              <a:rPr sz="1200" i="1" spc="-7" dirty="0">
                <a:latin typeface="Times New Roman"/>
                <a:cs typeface="Times New Roman"/>
              </a:rPr>
              <a:t>1</a:t>
            </a:r>
            <a:r>
              <a:rPr lang="en-US" altLang="ja-JP" sz="1200" i="1" spc="-7" dirty="0">
                <a:latin typeface="Times New Roman"/>
                <a:cs typeface="Times New Roman"/>
              </a:rPr>
              <a:t>5</a:t>
            </a:r>
            <a:r>
              <a:rPr sz="1200" i="1" spc="-123" dirty="0">
                <a:latin typeface="Times New Roman"/>
                <a:cs typeface="Times New Roman"/>
              </a:rPr>
              <a:t> </a:t>
            </a:r>
            <a:r>
              <a:rPr sz="1200" i="1" spc="-43" dirty="0">
                <a:latin typeface="MS Mincho"/>
                <a:cs typeface="MS Mincho"/>
              </a:rPr>
              <a:t>日</a:t>
            </a:r>
            <a:r>
              <a:rPr lang="ja-JP" altLang="en-US" sz="1200" i="1" spc="-43" dirty="0">
                <a:latin typeface="MS Mincho"/>
                <a:cs typeface="MS Mincho"/>
              </a:rPr>
              <a:t>火</a:t>
            </a:r>
            <a:r>
              <a:rPr sz="1200" i="1" spc="-43" dirty="0" err="1">
                <a:latin typeface="MS Mincho"/>
                <a:cs typeface="MS Mincho"/>
              </a:rPr>
              <a:t>曜日ま</a:t>
            </a:r>
            <a:r>
              <a:rPr sz="1200" i="1" spc="-33" dirty="0" err="1">
                <a:latin typeface="MS Mincho"/>
                <a:cs typeface="MS Mincho"/>
              </a:rPr>
              <a:t>で</a:t>
            </a:r>
            <a:endParaRPr lang="en-US" sz="1200" i="1" spc="-33" dirty="0">
              <a:latin typeface="MS Mincho"/>
              <a:cs typeface="MS Mincho"/>
            </a:endParaRPr>
          </a:p>
          <a:p>
            <a:pPr marL="5628" algn="ctr">
              <a:spcBef>
                <a:spcPts val="58"/>
              </a:spcBef>
              <a:tabLst>
                <a:tab pos="1560551" algn="l"/>
              </a:tabLst>
            </a:pPr>
            <a:endParaRPr lang="en-US" sz="1200" i="1" spc="-33" dirty="0">
              <a:latin typeface="MS Mincho"/>
              <a:cs typeface="MS Mincho"/>
            </a:endParaRPr>
          </a:p>
          <a:p>
            <a:pPr marL="5628" algn="ctr">
              <a:spcBef>
                <a:spcPts val="58"/>
              </a:spcBef>
              <a:tabLst>
                <a:tab pos="1560551" algn="l"/>
              </a:tabLst>
            </a:pPr>
            <a:r>
              <a:rPr lang="ja-JP" altLang="en-US" sz="1000" dirty="0">
                <a:latin typeface="MS Mincho"/>
                <a:cs typeface="MS Mincho"/>
              </a:rPr>
              <a:t>＊尚、お席に限りがありますので、参加人数を各企業</a:t>
            </a:r>
            <a:r>
              <a:rPr lang="en-US" altLang="ja-JP" sz="1000" dirty="0">
                <a:latin typeface="MS Mincho"/>
                <a:cs typeface="MS Mincho"/>
              </a:rPr>
              <a:t>2</a:t>
            </a:r>
            <a:r>
              <a:rPr lang="ja-JP" altLang="en-US" sz="1000" dirty="0">
                <a:latin typeface="MS Mincho"/>
                <a:cs typeface="MS Mincho"/>
              </a:rPr>
              <a:t>～</a:t>
            </a:r>
            <a:r>
              <a:rPr lang="en-US" altLang="ja-JP" sz="1000" dirty="0">
                <a:latin typeface="MS Mincho"/>
                <a:cs typeface="MS Mincho"/>
              </a:rPr>
              <a:t>3</a:t>
            </a:r>
            <a:r>
              <a:rPr lang="ja-JP" altLang="en-US" sz="1000" dirty="0">
                <a:latin typeface="MS Mincho"/>
                <a:cs typeface="MS Mincho"/>
              </a:rPr>
              <a:t>名に限らせていただく可能性がございます。後ほどご連絡差し上げます。ご了承ください。</a:t>
            </a:r>
            <a:endParaRPr sz="1000" dirty="0">
              <a:latin typeface="MS Mincho"/>
              <a:cs typeface="MS Mincho"/>
            </a:endParaRPr>
          </a:p>
          <a:p>
            <a:pPr>
              <a:lnSpc>
                <a:spcPct val="100000"/>
              </a:lnSpc>
            </a:pPr>
            <a:endParaRPr sz="1100" dirty="0">
              <a:latin typeface="MS Mincho"/>
              <a:cs typeface="MS Mincho"/>
            </a:endParaRPr>
          </a:p>
          <a:p>
            <a:pPr marR="22949" algn="ctr"/>
            <a:r>
              <a:rPr sz="1100" i="1" spc="-43" dirty="0">
                <a:latin typeface="MS Mincho"/>
                <a:cs typeface="MS Mincho"/>
              </a:rPr>
              <a:t>ご不明な点は、</a:t>
            </a:r>
            <a:r>
              <a:rPr sz="1100" i="1" spc="-32" dirty="0">
                <a:latin typeface="MS Mincho"/>
                <a:cs typeface="MS Mincho"/>
              </a:rPr>
              <a:t>渡邊彩香</a:t>
            </a:r>
            <a:r>
              <a:rPr sz="1100" i="1" spc="-43" dirty="0">
                <a:latin typeface="MS Mincho"/>
                <a:cs typeface="MS Mincho"/>
              </a:rPr>
              <a:t>までお問い合わせください。電話</a:t>
            </a:r>
            <a:r>
              <a:rPr sz="1100" i="1" spc="-7" dirty="0">
                <a:latin typeface="MS Mincho"/>
                <a:cs typeface="MS Mincho"/>
              </a:rPr>
              <a:t>：</a:t>
            </a:r>
            <a:r>
              <a:rPr sz="1100" i="1" spc="-7" dirty="0">
                <a:latin typeface="Times New Roman"/>
                <a:cs typeface="Times New Roman"/>
              </a:rPr>
              <a:t>0956-</a:t>
            </a:r>
            <a:r>
              <a:rPr sz="1100" i="1" dirty="0">
                <a:latin typeface="Times New Roman"/>
                <a:cs typeface="Times New Roman"/>
              </a:rPr>
              <a:t>50-</a:t>
            </a:r>
            <a:r>
              <a:rPr sz="1100" i="1" spc="-13" dirty="0">
                <a:latin typeface="Times New Roman"/>
                <a:cs typeface="Times New Roman"/>
              </a:rPr>
              <a:t>3240</a:t>
            </a:r>
            <a:endParaRPr sz="1100" dirty="0">
              <a:latin typeface="Times New Roman"/>
              <a:cs typeface="Times New Roman"/>
            </a:endParaRPr>
          </a:p>
          <a:p>
            <a:pPr>
              <a:spcBef>
                <a:spcPts val="25"/>
              </a:spcBef>
            </a:pPr>
            <a:r>
              <a:rPr lang="ja-JP" altLang="en-US" sz="1125" dirty="0">
                <a:latin typeface="Times New Roman"/>
                <a:cs typeface="Times New Roman"/>
              </a:rPr>
              <a:t>　　　</a:t>
            </a:r>
            <a:endParaRPr lang="en-US" sz="1125" dirty="0">
              <a:latin typeface="Times New Roman"/>
              <a:cs typeface="Times New Roman"/>
            </a:endParaRPr>
          </a:p>
          <a:p>
            <a:pPr>
              <a:spcBef>
                <a:spcPts val="25"/>
              </a:spcBef>
            </a:pPr>
            <a:endParaRPr sz="1125" dirty="0">
              <a:latin typeface="Times New Roman"/>
              <a:cs typeface="Times New Roman"/>
            </a:endParaRPr>
          </a:p>
          <a:p>
            <a:pPr marL="727451" marR="761660" algn="ctr">
              <a:lnSpc>
                <a:spcPct val="121200"/>
              </a:lnSpc>
              <a:spcBef>
                <a:spcPts val="5"/>
              </a:spcBef>
            </a:pPr>
            <a:r>
              <a:rPr sz="1300" b="1" i="1" spc="-75" dirty="0" err="1">
                <a:latin typeface="MS Mincho"/>
                <a:cs typeface="MS Mincho"/>
              </a:rPr>
              <a:t>テーマ：日米間の艦船修理産業協力会</a:t>
            </a:r>
            <a:r>
              <a:rPr sz="1300" b="1" i="1" spc="-47" dirty="0" err="1">
                <a:latin typeface="MS Mincho"/>
                <a:cs typeface="MS Mincho"/>
              </a:rPr>
              <a:t>社</a:t>
            </a:r>
            <a:endParaRPr lang="en-US" sz="1300" b="1" i="1" spc="-47" dirty="0">
              <a:latin typeface="MS Mincho"/>
              <a:cs typeface="MS Mincho"/>
            </a:endParaRPr>
          </a:p>
          <a:p>
            <a:pPr marL="727451" marR="761660" algn="ctr">
              <a:lnSpc>
                <a:spcPct val="121200"/>
              </a:lnSpc>
              <a:spcBef>
                <a:spcPts val="5"/>
              </a:spcBef>
            </a:pPr>
            <a:r>
              <a:rPr sz="1300" b="1" i="1" spc="-75" dirty="0" err="1">
                <a:latin typeface="MS Mincho"/>
                <a:cs typeface="MS Mincho"/>
              </a:rPr>
              <a:t>のリクルートメン</a:t>
            </a:r>
            <a:r>
              <a:rPr sz="1300" b="1" i="1" spc="75" dirty="0" err="1">
                <a:latin typeface="MS Mincho"/>
                <a:cs typeface="MS Mincho"/>
              </a:rPr>
              <a:t>ト</a:t>
            </a:r>
            <a:r>
              <a:rPr sz="1300" b="1" i="1" spc="-33" dirty="0">
                <a:latin typeface="Times New Roman"/>
                <a:cs typeface="Times New Roman"/>
              </a:rPr>
              <a:t>”</a:t>
            </a:r>
            <a:endParaRPr lang="en-US" sz="1300" b="1" i="1" spc="-33" dirty="0">
              <a:latin typeface="Times New Roman"/>
              <a:cs typeface="Times New Roman"/>
            </a:endParaRPr>
          </a:p>
          <a:p>
            <a:pPr marL="727451" marR="761660" algn="ctr">
              <a:lnSpc>
                <a:spcPct val="121200"/>
              </a:lnSpc>
              <a:spcBef>
                <a:spcPts val="5"/>
              </a:spcBef>
            </a:pPr>
            <a:endParaRPr sz="1300" dirty="0">
              <a:latin typeface="Times New Roman"/>
              <a:cs typeface="Times New Roman"/>
            </a:endParaRPr>
          </a:p>
          <a:p>
            <a:pPr>
              <a:spcBef>
                <a:spcPts val="13"/>
              </a:spcBef>
            </a:pPr>
            <a:r>
              <a:rPr lang="ja-JP" altLang="en-US" sz="1200" dirty="0">
                <a:latin typeface="Times New Roman"/>
                <a:cs typeface="Times New Roman"/>
              </a:rPr>
              <a:t>＊現</a:t>
            </a:r>
            <a:r>
              <a:rPr lang="en-US" altLang="ja-JP" sz="1200" dirty="0">
                <a:latin typeface="Times New Roman"/>
                <a:cs typeface="Times New Roman"/>
              </a:rPr>
              <a:t>ABR/MSRA</a:t>
            </a:r>
            <a:r>
              <a:rPr lang="ja-JP" altLang="en-US" sz="1200" dirty="0">
                <a:latin typeface="Times New Roman"/>
                <a:cs typeface="Times New Roman"/>
              </a:rPr>
              <a:t>保持の企業の参加もお待ちしております。</a:t>
            </a:r>
            <a:endParaRPr lang="en-US" altLang="ja-JP" sz="1200" dirty="0">
              <a:latin typeface="Times New Roman"/>
              <a:cs typeface="Times New Roman"/>
            </a:endParaRPr>
          </a:p>
          <a:p>
            <a:pPr>
              <a:spcBef>
                <a:spcPts val="13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R="55426" algn="ctr">
              <a:lnSpc>
                <a:spcPts val="1428"/>
              </a:lnSpc>
              <a:spcBef>
                <a:spcPts val="5"/>
              </a:spcBef>
            </a:pPr>
            <a:r>
              <a:rPr sz="1300" b="1" i="1" spc="-13" dirty="0">
                <a:latin typeface="Times New Roman"/>
                <a:cs typeface="Times New Roman"/>
              </a:rPr>
              <a:t>SRF-</a:t>
            </a:r>
            <a:r>
              <a:rPr sz="1300" b="1" i="1" dirty="0">
                <a:latin typeface="Times New Roman"/>
                <a:cs typeface="Times New Roman"/>
              </a:rPr>
              <a:t>JRMC</a:t>
            </a:r>
            <a:r>
              <a:rPr sz="1300" b="1" i="1" spc="-33" dirty="0">
                <a:latin typeface="Times New Roman"/>
                <a:cs typeface="Times New Roman"/>
              </a:rPr>
              <a:t> </a:t>
            </a:r>
            <a:r>
              <a:rPr sz="1300" b="1" i="1" dirty="0">
                <a:latin typeface="Times New Roman"/>
                <a:cs typeface="Times New Roman"/>
              </a:rPr>
              <a:t>Det.</a:t>
            </a:r>
            <a:r>
              <a:rPr sz="1300" b="1" i="1" spc="-38" dirty="0">
                <a:latin typeface="Times New Roman"/>
                <a:cs typeface="Times New Roman"/>
              </a:rPr>
              <a:t> </a:t>
            </a:r>
            <a:r>
              <a:rPr sz="1300" b="1" i="1" spc="-7" dirty="0">
                <a:latin typeface="Times New Roman"/>
                <a:cs typeface="Times New Roman"/>
              </a:rPr>
              <a:t>Sasebo</a:t>
            </a:r>
            <a:endParaRPr lang="en-US" sz="1300" b="1" i="1" spc="-7" dirty="0">
              <a:latin typeface="Times New Roman"/>
              <a:cs typeface="Times New Roman"/>
            </a:endParaRPr>
          </a:p>
          <a:p>
            <a:pPr marR="55426" algn="ctr">
              <a:lnSpc>
                <a:spcPts val="1428"/>
              </a:lnSpc>
              <a:spcBef>
                <a:spcPts val="5"/>
              </a:spcBef>
            </a:pPr>
            <a:endParaRPr sz="1227" dirty="0">
              <a:latin typeface="Times New Roman"/>
              <a:cs typeface="Times New Roman"/>
            </a:endParaRPr>
          </a:p>
          <a:p>
            <a:pPr marR="99159" algn="r">
              <a:lnSpc>
                <a:spcPts val="855"/>
              </a:lnSpc>
            </a:pPr>
            <a:r>
              <a:rPr sz="1000" i="1" spc="-7" dirty="0">
                <a:latin typeface="Calibri"/>
                <a:cs typeface="Calibri"/>
              </a:rPr>
              <a:t>Revision</a:t>
            </a:r>
            <a:r>
              <a:rPr sz="1000" i="1" spc="-18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date: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7" dirty="0">
                <a:latin typeface="Calibri"/>
                <a:cs typeface="Calibri"/>
              </a:rPr>
              <a:t>04O</a:t>
            </a:r>
            <a:r>
              <a:rPr lang="en-US" sz="1000" i="1" spc="-7" dirty="0">
                <a:latin typeface="Calibri"/>
                <a:cs typeface="Calibri"/>
              </a:rPr>
              <a:t>CT</a:t>
            </a:r>
            <a:r>
              <a:rPr sz="1000" i="1" spc="-7" dirty="0">
                <a:latin typeface="Calibri"/>
                <a:cs typeface="Calibri"/>
              </a:rPr>
              <a:t>22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76247" y="829589"/>
            <a:ext cx="1617518" cy="316968"/>
          </a:xfrm>
          <a:prstGeom prst="rect">
            <a:avLst/>
          </a:prstGeom>
        </p:spPr>
        <p:txBody>
          <a:bodyPr vert="horz" wrap="square" lIns="0" tIns="8658" rIns="0" bIns="0" rtlCol="0">
            <a:spAutoFit/>
          </a:bodyPr>
          <a:lstStyle/>
          <a:p>
            <a:pPr marL="552949" marR="3465" indent="-544723">
              <a:lnSpc>
                <a:spcPct val="108600"/>
              </a:lnSpc>
              <a:spcBef>
                <a:spcPts val="68"/>
              </a:spcBef>
            </a:pPr>
            <a:r>
              <a:rPr sz="955" b="1" dirty="0">
                <a:solidFill>
                  <a:srgbClr val="000099"/>
                </a:solidFill>
                <a:latin typeface="Arial"/>
                <a:cs typeface="Arial"/>
              </a:rPr>
              <a:t>FLEET</a:t>
            </a:r>
            <a:r>
              <a:rPr sz="955" b="1" spc="-43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955" b="1" dirty="0">
                <a:solidFill>
                  <a:srgbClr val="000099"/>
                </a:solidFill>
                <a:latin typeface="Arial"/>
                <a:cs typeface="Arial"/>
              </a:rPr>
              <a:t>LOGISTICS</a:t>
            </a:r>
            <a:r>
              <a:rPr sz="955" b="1" spc="-27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955" b="1" spc="-7" dirty="0">
                <a:solidFill>
                  <a:srgbClr val="000099"/>
                </a:solidFill>
                <a:latin typeface="Arial"/>
                <a:cs typeface="Arial"/>
              </a:rPr>
              <a:t>CENTER SASEBO</a:t>
            </a:r>
            <a:endParaRPr sz="955" dirty="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-12788" y="0"/>
            <a:ext cx="5864313" cy="9144000"/>
            <a:chOff x="304800" y="304800"/>
            <a:chExt cx="7162800" cy="9448800"/>
          </a:xfrm>
        </p:grpSpPr>
        <p:sp>
          <p:nvSpPr>
            <p:cNvPr id="12" name="object 12"/>
            <p:cNvSpPr/>
            <p:nvPr/>
          </p:nvSpPr>
          <p:spPr>
            <a:xfrm>
              <a:off x="304800" y="304799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88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18288"/>
                  </a:lnTo>
                  <a:lnTo>
                    <a:pt x="6096" y="18288"/>
                  </a:lnTo>
                  <a:lnTo>
                    <a:pt x="6096" y="6096"/>
                  </a:lnTo>
                  <a:lnTo>
                    <a:pt x="18288" y="6096"/>
                  </a:lnTo>
                  <a:lnTo>
                    <a:pt x="182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3" name="object 13"/>
            <p:cNvSpPr/>
            <p:nvPr/>
          </p:nvSpPr>
          <p:spPr>
            <a:xfrm>
              <a:off x="310896" y="310895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12192"/>
                  </a:lnTo>
                  <a:lnTo>
                    <a:pt x="6096" y="12192"/>
                  </a:lnTo>
                  <a:lnTo>
                    <a:pt x="6096" y="6096"/>
                  </a:lnTo>
                  <a:lnTo>
                    <a:pt x="12192" y="6096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4" name="object 14"/>
            <p:cNvSpPr/>
            <p:nvPr/>
          </p:nvSpPr>
          <p:spPr>
            <a:xfrm>
              <a:off x="316992" y="304799"/>
              <a:ext cx="7132320" cy="18415"/>
            </a:xfrm>
            <a:custGeom>
              <a:avLst/>
              <a:gdLst/>
              <a:ahLst/>
              <a:cxnLst/>
              <a:rect l="l" t="t" r="r" b="b"/>
              <a:pathLst>
                <a:path w="7132320" h="18414">
                  <a:moveTo>
                    <a:pt x="6108" y="12192"/>
                  </a:moveTo>
                  <a:lnTo>
                    <a:pt x="0" y="12192"/>
                  </a:lnTo>
                  <a:lnTo>
                    <a:pt x="0" y="18288"/>
                  </a:lnTo>
                  <a:lnTo>
                    <a:pt x="6108" y="18288"/>
                  </a:lnTo>
                  <a:lnTo>
                    <a:pt x="6108" y="12192"/>
                  </a:lnTo>
                  <a:close/>
                </a:path>
                <a:path w="7132320" h="18414">
                  <a:moveTo>
                    <a:pt x="7132307" y="0"/>
                  </a:moveTo>
                  <a:lnTo>
                    <a:pt x="6096" y="0"/>
                  </a:lnTo>
                  <a:lnTo>
                    <a:pt x="6096" y="6096"/>
                  </a:lnTo>
                  <a:lnTo>
                    <a:pt x="7132307" y="6096"/>
                  </a:lnTo>
                  <a:lnTo>
                    <a:pt x="71323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5" name="object 15"/>
            <p:cNvSpPr/>
            <p:nvPr/>
          </p:nvSpPr>
          <p:spPr>
            <a:xfrm>
              <a:off x="323088" y="310895"/>
              <a:ext cx="7126605" cy="6350"/>
            </a:xfrm>
            <a:custGeom>
              <a:avLst/>
              <a:gdLst/>
              <a:ahLst/>
              <a:cxnLst/>
              <a:rect l="l" t="t" r="r" b="b"/>
              <a:pathLst>
                <a:path w="7126605" h="6350">
                  <a:moveTo>
                    <a:pt x="7126211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7126211" y="6096"/>
                  </a:lnTo>
                  <a:lnTo>
                    <a:pt x="7126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6" name="object 16"/>
            <p:cNvSpPr/>
            <p:nvPr/>
          </p:nvSpPr>
          <p:spPr>
            <a:xfrm>
              <a:off x="323088" y="304799"/>
              <a:ext cx="7145020" cy="18415"/>
            </a:xfrm>
            <a:custGeom>
              <a:avLst/>
              <a:gdLst/>
              <a:ahLst/>
              <a:cxnLst/>
              <a:rect l="l" t="t" r="r" b="b"/>
              <a:pathLst>
                <a:path w="7145020" h="18414">
                  <a:moveTo>
                    <a:pt x="7126211" y="12192"/>
                  </a:moveTo>
                  <a:lnTo>
                    <a:pt x="0" y="12192"/>
                  </a:lnTo>
                  <a:lnTo>
                    <a:pt x="0" y="18288"/>
                  </a:lnTo>
                  <a:lnTo>
                    <a:pt x="7126211" y="18288"/>
                  </a:lnTo>
                  <a:lnTo>
                    <a:pt x="7126211" y="12192"/>
                  </a:lnTo>
                  <a:close/>
                </a:path>
                <a:path w="7145020" h="18414">
                  <a:moveTo>
                    <a:pt x="7144512" y="0"/>
                  </a:moveTo>
                  <a:lnTo>
                    <a:pt x="7138416" y="0"/>
                  </a:lnTo>
                  <a:lnTo>
                    <a:pt x="7126224" y="0"/>
                  </a:lnTo>
                  <a:lnTo>
                    <a:pt x="7126224" y="6096"/>
                  </a:lnTo>
                  <a:lnTo>
                    <a:pt x="7138416" y="6096"/>
                  </a:lnTo>
                  <a:lnTo>
                    <a:pt x="7138416" y="18288"/>
                  </a:lnTo>
                  <a:lnTo>
                    <a:pt x="7144512" y="18288"/>
                  </a:lnTo>
                  <a:lnTo>
                    <a:pt x="7144512" y="6096"/>
                  </a:lnTo>
                  <a:lnTo>
                    <a:pt x="71445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7" name="object 17"/>
            <p:cNvSpPr/>
            <p:nvPr/>
          </p:nvSpPr>
          <p:spPr>
            <a:xfrm>
              <a:off x="7449311" y="310895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6096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6096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8" name="object 18"/>
            <p:cNvSpPr/>
            <p:nvPr/>
          </p:nvSpPr>
          <p:spPr>
            <a:xfrm>
              <a:off x="304800" y="316991"/>
              <a:ext cx="7150734" cy="9418320"/>
            </a:xfrm>
            <a:custGeom>
              <a:avLst/>
              <a:gdLst/>
              <a:ahLst/>
              <a:cxnLst/>
              <a:rect l="l" t="t" r="r" b="b"/>
              <a:pathLst>
                <a:path w="7150734" h="9418320">
                  <a:moveTo>
                    <a:pt x="6096" y="6108"/>
                  </a:moveTo>
                  <a:lnTo>
                    <a:pt x="0" y="6108"/>
                  </a:lnTo>
                  <a:lnTo>
                    <a:pt x="0" y="9418320"/>
                  </a:lnTo>
                  <a:lnTo>
                    <a:pt x="6096" y="9418320"/>
                  </a:lnTo>
                  <a:lnTo>
                    <a:pt x="6096" y="6108"/>
                  </a:lnTo>
                  <a:close/>
                </a:path>
                <a:path w="7150734" h="9418320">
                  <a:moveTo>
                    <a:pt x="7150608" y="0"/>
                  </a:moveTo>
                  <a:lnTo>
                    <a:pt x="7144512" y="0"/>
                  </a:lnTo>
                  <a:lnTo>
                    <a:pt x="7144512" y="6096"/>
                  </a:lnTo>
                  <a:lnTo>
                    <a:pt x="7150608" y="6096"/>
                  </a:lnTo>
                  <a:lnTo>
                    <a:pt x="7150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9" name="object 19"/>
            <p:cNvSpPr/>
            <p:nvPr/>
          </p:nvSpPr>
          <p:spPr>
            <a:xfrm>
              <a:off x="310895" y="323100"/>
              <a:ext cx="6350" cy="9412605"/>
            </a:xfrm>
            <a:custGeom>
              <a:avLst/>
              <a:gdLst/>
              <a:ahLst/>
              <a:cxnLst/>
              <a:rect l="l" t="t" r="r" b="b"/>
              <a:pathLst>
                <a:path w="6350" h="9412605">
                  <a:moveTo>
                    <a:pt x="6096" y="0"/>
                  </a:moveTo>
                  <a:lnTo>
                    <a:pt x="0" y="0"/>
                  </a:lnTo>
                  <a:lnTo>
                    <a:pt x="0" y="9412211"/>
                  </a:lnTo>
                  <a:lnTo>
                    <a:pt x="6096" y="9412211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0" name="object 20"/>
            <p:cNvSpPr/>
            <p:nvPr/>
          </p:nvSpPr>
          <p:spPr>
            <a:xfrm>
              <a:off x="316992" y="323100"/>
              <a:ext cx="7150734" cy="9412605"/>
            </a:xfrm>
            <a:custGeom>
              <a:avLst/>
              <a:gdLst/>
              <a:ahLst/>
              <a:cxnLst/>
              <a:rect l="l" t="t" r="r" b="b"/>
              <a:pathLst>
                <a:path w="7150734" h="9412605">
                  <a:moveTo>
                    <a:pt x="6108" y="0"/>
                  </a:moveTo>
                  <a:lnTo>
                    <a:pt x="0" y="0"/>
                  </a:lnTo>
                  <a:lnTo>
                    <a:pt x="0" y="9412211"/>
                  </a:lnTo>
                  <a:lnTo>
                    <a:pt x="6108" y="9412211"/>
                  </a:lnTo>
                  <a:lnTo>
                    <a:pt x="6108" y="0"/>
                  </a:lnTo>
                  <a:close/>
                </a:path>
                <a:path w="7150734" h="9412605">
                  <a:moveTo>
                    <a:pt x="7150608" y="0"/>
                  </a:moveTo>
                  <a:lnTo>
                    <a:pt x="7144512" y="0"/>
                  </a:lnTo>
                  <a:lnTo>
                    <a:pt x="7144512" y="9412211"/>
                  </a:lnTo>
                  <a:lnTo>
                    <a:pt x="7150608" y="9412211"/>
                  </a:lnTo>
                  <a:lnTo>
                    <a:pt x="7150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1" name="object 21"/>
            <p:cNvSpPr/>
            <p:nvPr/>
          </p:nvSpPr>
          <p:spPr>
            <a:xfrm>
              <a:off x="7455407" y="323100"/>
              <a:ext cx="6350" cy="9412605"/>
            </a:xfrm>
            <a:custGeom>
              <a:avLst/>
              <a:gdLst/>
              <a:ahLst/>
              <a:cxnLst/>
              <a:rect l="l" t="t" r="r" b="b"/>
              <a:pathLst>
                <a:path w="6350" h="9412605">
                  <a:moveTo>
                    <a:pt x="6096" y="0"/>
                  </a:moveTo>
                  <a:lnTo>
                    <a:pt x="0" y="0"/>
                  </a:lnTo>
                  <a:lnTo>
                    <a:pt x="0" y="9412211"/>
                  </a:lnTo>
                  <a:lnTo>
                    <a:pt x="6096" y="9412211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2" name="object 22"/>
            <p:cNvSpPr/>
            <p:nvPr/>
          </p:nvSpPr>
          <p:spPr>
            <a:xfrm>
              <a:off x="304800" y="323100"/>
              <a:ext cx="7150734" cy="9431020"/>
            </a:xfrm>
            <a:custGeom>
              <a:avLst/>
              <a:gdLst/>
              <a:ahLst/>
              <a:cxnLst/>
              <a:rect l="l" t="t" r="r" b="b"/>
              <a:pathLst>
                <a:path w="7150734" h="9431020">
                  <a:moveTo>
                    <a:pt x="18288" y="9424403"/>
                  </a:moveTo>
                  <a:lnTo>
                    <a:pt x="6096" y="9424403"/>
                  </a:lnTo>
                  <a:lnTo>
                    <a:pt x="6096" y="9412211"/>
                  </a:lnTo>
                  <a:lnTo>
                    <a:pt x="0" y="9412211"/>
                  </a:lnTo>
                  <a:lnTo>
                    <a:pt x="0" y="9424403"/>
                  </a:lnTo>
                  <a:lnTo>
                    <a:pt x="0" y="9430499"/>
                  </a:lnTo>
                  <a:lnTo>
                    <a:pt x="6096" y="9430499"/>
                  </a:lnTo>
                  <a:lnTo>
                    <a:pt x="18288" y="9430499"/>
                  </a:lnTo>
                  <a:lnTo>
                    <a:pt x="18288" y="9424403"/>
                  </a:lnTo>
                  <a:close/>
                </a:path>
                <a:path w="7150734" h="9431020">
                  <a:moveTo>
                    <a:pt x="7150608" y="0"/>
                  </a:moveTo>
                  <a:lnTo>
                    <a:pt x="7144512" y="0"/>
                  </a:lnTo>
                  <a:lnTo>
                    <a:pt x="7144512" y="9412211"/>
                  </a:lnTo>
                  <a:lnTo>
                    <a:pt x="7150608" y="9412211"/>
                  </a:lnTo>
                  <a:lnTo>
                    <a:pt x="7150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3" name="object 23"/>
            <p:cNvSpPr/>
            <p:nvPr/>
          </p:nvSpPr>
          <p:spPr>
            <a:xfrm>
              <a:off x="310896" y="9735311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6096"/>
                  </a:moveTo>
                  <a:lnTo>
                    <a:pt x="6096" y="6096"/>
                  </a:ln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12192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60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4" name="object 24"/>
            <p:cNvSpPr/>
            <p:nvPr/>
          </p:nvSpPr>
          <p:spPr>
            <a:xfrm>
              <a:off x="316992" y="9735299"/>
              <a:ext cx="7132320" cy="18415"/>
            </a:xfrm>
            <a:custGeom>
              <a:avLst/>
              <a:gdLst/>
              <a:ahLst/>
              <a:cxnLst/>
              <a:rect l="l" t="t" r="r" b="b"/>
              <a:pathLst>
                <a:path w="7132320" h="18415">
                  <a:moveTo>
                    <a:pt x="6108" y="0"/>
                  </a:moveTo>
                  <a:lnTo>
                    <a:pt x="0" y="0"/>
                  </a:lnTo>
                  <a:lnTo>
                    <a:pt x="0" y="6108"/>
                  </a:lnTo>
                  <a:lnTo>
                    <a:pt x="6108" y="6108"/>
                  </a:lnTo>
                  <a:lnTo>
                    <a:pt x="6108" y="0"/>
                  </a:lnTo>
                  <a:close/>
                </a:path>
                <a:path w="7132320" h="18415">
                  <a:moveTo>
                    <a:pt x="7132307" y="12204"/>
                  </a:moveTo>
                  <a:lnTo>
                    <a:pt x="6096" y="12204"/>
                  </a:lnTo>
                  <a:lnTo>
                    <a:pt x="6096" y="18300"/>
                  </a:lnTo>
                  <a:lnTo>
                    <a:pt x="7132307" y="18300"/>
                  </a:lnTo>
                  <a:lnTo>
                    <a:pt x="7132307" y="122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5" name="object 25"/>
            <p:cNvSpPr/>
            <p:nvPr/>
          </p:nvSpPr>
          <p:spPr>
            <a:xfrm>
              <a:off x="323088" y="9741407"/>
              <a:ext cx="7126605" cy="6350"/>
            </a:xfrm>
            <a:custGeom>
              <a:avLst/>
              <a:gdLst/>
              <a:ahLst/>
              <a:cxnLst/>
              <a:rect l="l" t="t" r="r" b="b"/>
              <a:pathLst>
                <a:path w="7126605" h="6350">
                  <a:moveTo>
                    <a:pt x="7126211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7126211" y="6096"/>
                  </a:lnTo>
                  <a:lnTo>
                    <a:pt x="7126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6" name="object 26"/>
            <p:cNvSpPr/>
            <p:nvPr/>
          </p:nvSpPr>
          <p:spPr>
            <a:xfrm>
              <a:off x="323088" y="9735299"/>
              <a:ext cx="7145020" cy="18415"/>
            </a:xfrm>
            <a:custGeom>
              <a:avLst/>
              <a:gdLst/>
              <a:ahLst/>
              <a:cxnLst/>
              <a:rect l="l" t="t" r="r" b="b"/>
              <a:pathLst>
                <a:path w="7145020" h="18415">
                  <a:moveTo>
                    <a:pt x="7126211" y="0"/>
                  </a:moveTo>
                  <a:lnTo>
                    <a:pt x="0" y="0"/>
                  </a:lnTo>
                  <a:lnTo>
                    <a:pt x="0" y="6108"/>
                  </a:lnTo>
                  <a:lnTo>
                    <a:pt x="7126211" y="6108"/>
                  </a:lnTo>
                  <a:lnTo>
                    <a:pt x="7126211" y="0"/>
                  </a:lnTo>
                  <a:close/>
                </a:path>
                <a:path w="7145020" h="18415">
                  <a:moveTo>
                    <a:pt x="7144512" y="12"/>
                  </a:moveTo>
                  <a:lnTo>
                    <a:pt x="7138416" y="12"/>
                  </a:lnTo>
                  <a:lnTo>
                    <a:pt x="7138416" y="12204"/>
                  </a:lnTo>
                  <a:lnTo>
                    <a:pt x="7126224" y="12204"/>
                  </a:lnTo>
                  <a:lnTo>
                    <a:pt x="7126224" y="18300"/>
                  </a:lnTo>
                  <a:lnTo>
                    <a:pt x="7138416" y="18300"/>
                  </a:lnTo>
                  <a:lnTo>
                    <a:pt x="7144512" y="18300"/>
                  </a:lnTo>
                  <a:lnTo>
                    <a:pt x="7144512" y="12204"/>
                  </a:lnTo>
                  <a:lnTo>
                    <a:pt x="7144512" y="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7" name="object 27"/>
            <p:cNvSpPr/>
            <p:nvPr/>
          </p:nvSpPr>
          <p:spPr>
            <a:xfrm>
              <a:off x="7449311" y="9735311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0"/>
                  </a:moveTo>
                  <a:lnTo>
                    <a:pt x="6096" y="0"/>
                  </a:lnTo>
                  <a:lnTo>
                    <a:pt x="6096" y="6096"/>
                  </a:lnTo>
                  <a:lnTo>
                    <a:pt x="0" y="6096"/>
                  </a:lnTo>
                  <a:lnTo>
                    <a:pt x="0" y="12192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6096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8" name="object 28"/>
            <p:cNvSpPr/>
            <p:nvPr/>
          </p:nvSpPr>
          <p:spPr>
            <a:xfrm>
              <a:off x="7449311" y="9735299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6096" y="0"/>
                  </a:moveTo>
                  <a:lnTo>
                    <a:pt x="0" y="0"/>
                  </a:lnTo>
                  <a:lnTo>
                    <a:pt x="0" y="6108"/>
                  </a:lnTo>
                  <a:lnTo>
                    <a:pt x="6096" y="6108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66" y="23718"/>
            <a:ext cx="5814196" cy="9114381"/>
          </a:xfrm>
          <a:custGeom>
            <a:avLst/>
            <a:gdLst/>
            <a:ahLst/>
            <a:cxnLst/>
            <a:rect l="l" t="t" r="r" b="b"/>
            <a:pathLst>
              <a:path w="7772400" h="10058400">
                <a:moveTo>
                  <a:pt x="7772400" y="0"/>
                </a:moveTo>
                <a:lnTo>
                  <a:pt x="0" y="0"/>
                </a:lnTo>
                <a:lnTo>
                  <a:pt x="0" y="10058400"/>
                </a:lnTo>
                <a:lnTo>
                  <a:pt x="7772400" y="10058400"/>
                </a:lnTo>
                <a:lnTo>
                  <a:pt x="777240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004" y="211343"/>
            <a:ext cx="1329338" cy="122093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88002" y="311667"/>
            <a:ext cx="1675967" cy="506123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4176247" y="829589"/>
            <a:ext cx="1617518" cy="316968"/>
          </a:xfrm>
          <a:prstGeom prst="rect">
            <a:avLst/>
          </a:prstGeom>
        </p:spPr>
        <p:txBody>
          <a:bodyPr vert="horz" wrap="square" lIns="0" tIns="8658" rIns="0" bIns="0" rtlCol="0">
            <a:spAutoFit/>
          </a:bodyPr>
          <a:lstStyle/>
          <a:p>
            <a:pPr marL="552949" marR="3465" indent="-544723">
              <a:lnSpc>
                <a:spcPct val="108600"/>
              </a:lnSpc>
              <a:spcBef>
                <a:spcPts val="68"/>
              </a:spcBef>
            </a:pPr>
            <a:r>
              <a:rPr sz="955" b="1" dirty="0">
                <a:solidFill>
                  <a:srgbClr val="000099"/>
                </a:solidFill>
                <a:latin typeface="Arial"/>
                <a:cs typeface="Arial"/>
              </a:rPr>
              <a:t>FLEET</a:t>
            </a:r>
            <a:r>
              <a:rPr sz="955" b="1" spc="-43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955" b="1" dirty="0">
                <a:solidFill>
                  <a:srgbClr val="000099"/>
                </a:solidFill>
                <a:latin typeface="Arial"/>
                <a:cs typeface="Arial"/>
              </a:rPr>
              <a:t>LOGISTICS</a:t>
            </a:r>
            <a:r>
              <a:rPr sz="955" b="1" spc="-27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955" b="1" spc="-7" dirty="0">
                <a:solidFill>
                  <a:srgbClr val="000099"/>
                </a:solidFill>
                <a:latin typeface="Arial"/>
                <a:cs typeface="Arial"/>
              </a:rPr>
              <a:t>CENTER SASEBO</a:t>
            </a:r>
            <a:endParaRPr sz="955" dirty="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-12788" y="0"/>
            <a:ext cx="5864313" cy="9144000"/>
            <a:chOff x="304800" y="304800"/>
            <a:chExt cx="7162800" cy="9448800"/>
          </a:xfrm>
        </p:grpSpPr>
        <p:sp>
          <p:nvSpPr>
            <p:cNvPr id="12" name="object 12"/>
            <p:cNvSpPr/>
            <p:nvPr/>
          </p:nvSpPr>
          <p:spPr>
            <a:xfrm>
              <a:off x="304800" y="304799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88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18288"/>
                  </a:lnTo>
                  <a:lnTo>
                    <a:pt x="6096" y="18288"/>
                  </a:lnTo>
                  <a:lnTo>
                    <a:pt x="6096" y="6096"/>
                  </a:lnTo>
                  <a:lnTo>
                    <a:pt x="18288" y="6096"/>
                  </a:lnTo>
                  <a:lnTo>
                    <a:pt x="182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3" name="object 13"/>
            <p:cNvSpPr/>
            <p:nvPr/>
          </p:nvSpPr>
          <p:spPr>
            <a:xfrm>
              <a:off x="310896" y="310895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12192"/>
                  </a:lnTo>
                  <a:lnTo>
                    <a:pt x="6096" y="12192"/>
                  </a:lnTo>
                  <a:lnTo>
                    <a:pt x="6096" y="6096"/>
                  </a:lnTo>
                  <a:lnTo>
                    <a:pt x="12192" y="6096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4" name="object 14"/>
            <p:cNvSpPr/>
            <p:nvPr/>
          </p:nvSpPr>
          <p:spPr>
            <a:xfrm>
              <a:off x="316992" y="304799"/>
              <a:ext cx="7132320" cy="18415"/>
            </a:xfrm>
            <a:custGeom>
              <a:avLst/>
              <a:gdLst/>
              <a:ahLst/>
              <a:cxnLst/>
              <a:rect l="l" t="t" r="r" b="b"/>
              <a:pathLst>
                <a:path w="7132320" h="18414">
                  <a:moveTo>
                    <a:pt x="6108" y="12192"/>
                  </a:moveTo>
                  <a:lnTo>
                    <a:pt x="0" y="12192"/>
                  </a:lnTo>
                  <a:lnTo>
                    <a:pt x="0" y="18288"/>
                  </a:lnTo>
                  <a:lnTo>
                    <a:pt x="6108" y="18288"/>
                  </a:lnTo>
                  <a:lnTo>
                    <a:pt x="6108" y="12192"/>
                  </a:lnTo>
                  <a:close/>
                </a:path>
                <a:path w="7132320" h="18414">
                  <a:moveTo>
                    <a:pt x="7132307" y="0"/>
                  </a:moveTo>
                  <a:lnTo>
                    <a:pt x="6096" y="0"/>
                  </a:lnTo>
                  <a:lnTo>
                    <a:pt x="6096" y="6096"/>
                  </a:lnTo>
                  <a:lnTo>
                    <a:pt x="7132307" y="6096"/>
                  </a:lnTo>
                  <a:lnTo>
                    <a:pt x="71323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5" name="object 15"/>
            <p:cNvSpPr/>
            <p:nvPr/>
          </p:nvSpPr>
          <p:spPr>
            <a:xfrm>
              <a:off x="323088" y="310895"/>
              <a:ext cx="7126605" cy="6350"/>
            </a:xfrm>
            <a:custGeom>
              <a:avLst/>
              <a:gdLst/>
              <a:ahLst/>
              <a:cxnLst/>
              <a:rect l="l" t="t" r="r" b="b"/>
              <a:pathLst>
                <a:path w="7126605" h="6350">
                  <a:moveTo>
                    <a:pt x="7126211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7126211" y="6096"/>
                  </a:lnTo>
                  <a:lnTo>
                    <a:pt x="7126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6" name="object 16"/>
            <p:cNvSpPr/>
            <p:nvPr/>
          </p:nvSpPr>
          <p:spPr>
            <a:xfrm>
              <a:off x="323088" y="304799"/>
              <a:ext cx="7145020" cy="18415"/>
            </a:xfrm>
            <a:custGeom>
              <a:avLst/>
              <a:gdLst/>
              <a:ahLst/>
              <a:cxnLst/>
              <a:rect l="l" t="t" r="r" b="b"/>
              <a:pathLst>
                <a:path w="7145020" h="18414">
                  <a:moveTo>
                    <a:pt x="7126211" y="12192"/>
                  </a:moveTo>
                  <a:lnTo>
                    <a:pt x="0" y="12192"/>
                  </a:lnTo>
                  <a:lnTo>
                    <a:pt x="0" y="18288"/>
                  </a:lnTo>
                  <a:lnTo>
                    <a:pt x="7126211" y="18288"/>
                  </a:lnTo>
                  <a:lnTo>
                    <a:pt x="7126211" y="12192"/>
                  </a:lnTo>
                  <a:close/>
                </a:path>
                <a:path w="7145020" h="18414">
                  <a:moveTo>
                    <a:pt x="7144512" y="0"/>
                  </a:moveTo>
                  <a:lnTo>
                    <a:pt x="7138416" y="0"/>
                  </a:lnTo>
                  <a:lnTo>
                    <a:pt x="7126224" y="0"/>
                  </a:lnTo>
                  <a:lnTo>
                    <a:pt x="7126224" y="6096"/>
                  </a:lnTo>
                  <a:lnTo>
                    <a:pt x="7138416" y="6096"/>
                  </a:lnTo>
                  <a:lnTo>
                    <a:pt x="7138416" y="18288"/>
                  </a:lnTo>
                  <a:lnTo>
                    <a:pt x="7144512" y="18288"/>
                  </a:lnTo>
                  <a:lnTo>
                    <a:pt x="7144512" y="6096"/>
                  </a:lnTo>
                  <a:lnTo>
                    <a:pt x="71445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7" name="object 17"/>
            <p:cNvSpPr/>
            <p:nvPr/>
          </p:nvSpPr>
          <p:spPr>
            <a:xfrm>
              <a:off x="7449311" y="310895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6096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6096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8" name="object 18"/>
            <p:cNvSpPr/>
            <p:nvPr/>
          </p:nvSpPr>
          <p:spPr>
            <a:xfrm>
              <a:off x="304800" y="316991"/>
              <a:ext cx="7150734" cy="9418320"/>
            </a:xfrm>
            <a:custGeom>
              <a:avLst/>
              <a:gdLst/>
              <a:ahLst/>
              <a:cxnLst/>
              <a:rect l="l" t="t" r="r" b="b"/>
              <a:pathLst>
                <a:path w="7150734" h="9418320">
                  <a:moveTo>
                    <a:pt x="6096" y="6108"/>
                  </a:moveTo>
                  <a:lnTo>
                    <a:pt x="0" y="6108"/>
                  </a:lnTo>
                  <a:lnTo>
                    <a:pt x="0" y="9418320"/>
                  </a:lnTo>
                  <a:lnTo>
                    <a:pt x="6096" y="9418320"/>
                  </a:lnTo>
                  <a:lnTo>
                    <a:pt x="6096" y="6108"/>
                  </a:lnTo>
                  <a:close/>
                </a:path>
                <a:path w="7150734" h="9418320">
                  <a:moveTo>
                    <a:pt x="7150608" y="0"/>
                  </a:moveTo>
                  <a:lnTo>
                    <a:pt x="7144512" y="0"/>
                  </a:lnTo>
                  <a:lnTo>
                    <a:pt x="7144512" y="6096"/>
                  </a:lnTo>
                  <a:lnTo>
                    <a:pt x="7150608" y="6096"/>
                  </a:lnTo>
                  <a:lnTo>
                    <a:pt x="7150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9" name="object 19"/>
            <p:cNvSpPr/>
            <p:nvPr/>
          </p:nvSpPr>
          <p:spPr>
            <a:xfrm>
              <a:off x="310895" y="323100"/>
              <a:ext cx="6350" cy="9412605"/>
            </a:xfrm>
            <a:custGeom>
              <a:avLst/>
              <a:gdLst/>
              <a:ahLst/>
              <a:cxnLst/>
              <a:rect l="l" t="t" r="r" b="b"/>
              <a:pathLst>
                <a:path w="6350" h="9412605">
                  <a:moveTo>
                    <a:pt x="6096" y="0"/>
                  </a:moveTo>
                  <a:lnTo>
                    <a:pt x="0" y="0"/>
                  </a:lnTo>
                  <a:lnTo>
                    <a:pt x="0" y="9412211"/>
                  </a:lnTo>
                  <a:lnTo>
                    <a:pt x="6096" y="9412211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0" name="object 20"/>
            <p:cNvSpPr/>
            <p:nvPr/>
          </p:nvSpPr>
          <p:spPr>
            <a:xfrm>
              <a:off x="316992" y="323100"/>
              <a:ext cx="7150734" cy="9412605"/>
            </a:xfrm>
            <a:custGeom>
              <a:avLst/>
              <a:gdLst/>
              <a:ahLst/>
              <a:cxnLst/>
              <a:rect l="l" t="t" r="r" b="b"/>
              <a:pathLst>
                <a:path w="7150734" h="9412605">
                  <a:moveTo>
                    <a:pt x="6108" y="0"/>
                  </a:moveTo>
                  <a:lnTo>
                    <a:pt x="0" y="0"/>
                  </a:lnTo>
                  <a:lnTo>
                    <a:pt x="0" y="9412211"/>
                  </a:lnTo>
                  <a:lnTo>
                    <a:pt x="6108" y="9412211"/>
                  </a:lnTo>
                  <a:lnTo>
                    <a:pt x="6108" y="0"/>
                  </a:lnTo>
                  <a:close/>
                </a:path>
                <a:path w="7150734" h="9412605">
                  <a:moveTo>
                    <a:pt x="7150608" y="0"/>
                  </a:moveTo>
                  <a:lnTo>
                    <a:pt x="7144512" y="0"/>
                  </a:lnTo>
                  <a:lnTo>
                    <a:pt x="7144512" y="9412211"/>
                  </a:lnTo>
                  <a:lnTo>
                    <a:pt x="7150608" y="9412211"/>
                  </a:lnTo>
                  <a:lnTo>
                    <a:pt x="7150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1" name="object 21"/>
            <p:cNvSpPr/>
            <p:nvPr/>
          </p:nvSpPr>
          <p:spPr>
            <a:xfrm>
              <a:off x="7455407" y="323100"/>
              <a:ext cx="6350" cy="9412605"/>
            </a:xfrm>
            <a:custGeom>
              <a:avLst/>
              <a:gdLst/>
              <a:ahLst/>
              <a:cxnLst/>
              <a:rect l="l" t="t" r="r" b="b"/>
              <a:pathLst>
                <a:path w="6350" h="9412605">
                  <a:moveTo>
                    <a:pt x="6096" y="0"/>
                  </a:moveTo>
                  <a:lnTo>
                    <a:pt x="0" y="0"/>
                  </a:lnTo>
                  <a:lnTo>
                    <a:pt x="0" y="9412211"/>
                  </a:lnTo>
                  <a:lnTo>
                    <a:pt x="6096" y="9412211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2" name="object 22"/>
            <p:cNvSpPr/>
            <p:nvPr/>
          </p:nvSpPr>
          <p:spPr>
            <a:xfrm>
              <a:off x="304800" y="323100"/>
              <a:ext cx="7150734" cy="9431020"/>
            </a:xfrm>
            <a:custGeom>
              <a:avLst/>
              <a:gdLst/>
              <a:ahLst/>
              <a:cxnLst/>
              <a:rect l="l" t="t" r="r" b="b"/>
              <a:pathLst>
                <a:path w="7150734" h="9431020">
                  <a:moveTo>
                    <a:pt x="18288" y="9424403"/>
                  </a:moveTo>
                  <a:lnTo>
                    <a:pt x="6096" y="9424403"/>
                  </a:lnTo>
                  <a:lnTo>
                    <a:pt x="6096" y="9412211"/>
                  </a:lnTo>
                  <a:lnTo>
                    <a:pt x="0" y="9412211"/>
                  </a:lnTo>
                  <a:lnTo>
                    <a:pt x="0" y="9424403"/>
                  </a:lnTo>
                  <a:lnTo>
                    <a:pt x="0" y="9430499"/>
                  </a:lnTo>
                  <a:lnTo>
                    <a:pt x="6096" y="9430499"/>
                  </a:lnTo>
                  <a:lnTo>
                    <a:pt x="18288" y="9430499"/>
                  </a:lnTo>
                  <a:lnTo>
                    <a:pt x="18288" y="9424403"/>
                  </a:lnTo>
                  <a:close/>
                </a:path>
                <a:path w="7150734" h="9431020">
                  <a:moveTo>
                    <a:pt x="7150608" y="0"/>
                  </a:moveTo>
                  <a:lnTo>
                    <a:pt x="7144512" y="0"/>
                  </a:lnTo>
                  <a:lnTo>
                    <a:pt x="7144512" y="9412211"/>
                  </a:lnTo>
                  <a:lnTo>
                    <a:pt x="7150608" y="9412211"/>
                  </a:lnTo>
                  <a:lnTo>
                    <a:pt x="7150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3" name="object 23"/>
            <p:cNvSpPr/>
            <p:nvPr/>
          </p:nvSpPr>
          <p:spPr>
            <a:xfrm>
              <a:off x="310896" y="9735311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6096"/>
                  </a:moveTo>
                  <a:lnTo>
                    <a:pt x="6096" y="6096"/>
                  </a:ln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12192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60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4" name="object 24"/>
            <p:cNvSpPr/>
            <p:nvPr/>
          </p:nvSpPr>
          <p:spPr>
            <a:xfrm>
              <a:off x="316992" y="9735299"/>
              <a:ext cx="7132320" cy="18415"/>
            </a:xfrm>
            <a:custGeom>
              <a:avLst/>
              <a:gdLst/>
              <a:ahLst/>
              <a:cxnLst/>
              <a:rect l="l" t="t" r="r" b="b"/>
              <a:pathLst>
                <a:path w="7132320" h="18415">
                  <a:moveTo>
                    <a:pt x="6108" y="0"/>
                  </a:moveTo>
                  <a:lnTo>
                    <a:pt x="0" y="0"/>
                  </a:lnTo>
                  <a:lnTo>
                    <a:pt x="0" y="6108"/>
                  </a:lnTo>
                  <a:lnTo>
                    <a:pt x="6108" y="6108"/>
                  </a:lnTo>
                  <a:lnTo>
                    <a:pt x="6108" y="0"/>
                  </a:lnTo>
                  <a:close/>
                </a:path>
                <a:path w="7132320" h="18415">
                  <a:moveTo>
                    <a:pt x="7132307" y="12204"/>
                  </a:moveTo>
                  <a:lnTo>
                    <a:pt x="6096" y="12204"/>
                  </a:lnTo>
                  <a:lnTo>
                    <a:pt x="6096" y="18300"/>
                  </a:lnTo>
                  <a:lnTo>
                    <a:pt x="7132307" y="18300"/>
                  </a:lnTo>
                  <a:lnTo>
                    <a:pt x="7132307" y="122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5" name="object 25"/>
            <p:cNvSpPr/>
            <p:nvPr/>
          </p:nvSpPr>
          <p:spPr>
            <a:xfrm>
              <a:off x="323088" y="9741407"/>
              <a:ext cx="7126605" cy="6350"/>
            </a:xfrm>
            <a:custGeom>
              <a:avLst/>
              <a:gdLst/>
              <a:ahLst/>
              <a:cxnLst/>
              <a:rect l="l" t="t" r="r" b="b"/>
              <a:pathLst>
                <a:path w="7126605" h="6350">
                  <a:moveTo>
                    <a:pt x="7126211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7126211" y="6096"/>
                  </a:lnTo>
                  <a:lnTo>
                    <a:pt x="7126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6" name="object 26"/>
            <p:cNvSpPr/>
            <p:nvPr/>
          </p:nvSpPr>
          <p:spPr>
            <a:xfrm>
              <a:off x="323088" y="9735299"/>
              <a:ext cx="7145020" cy="18415"/>
            </a:xfrm>
            <a:custGeom>
              <a:avLst/>
              <a:gdLst/>
              <a:ahLst/>
              <a:cxnLst/>
              <a:rect l="l" t="t" r="r" b="b"/>
              <a:pathLst>
                <a:path w="7145020" h="18415">
                  <a:moveTo>
                    <a:pt x="7126211" y="0"/>
                  </a:moveTo>
                  <a:lnTo>
                    <a:pt x="0" y="0"/>
                  </a:lnTo>
                  <a:lnTo>
                    <a:pt x="0" y="6108"/>
                  </a:lnTo>
                  <a:lnTo>
                    <a:pt x="7126211" y="6108"/>
                  </a:lnTo>
                  <a:lnTo>
                    <a:pt x="7126211" y="0"/>
                  </a:lnTo>
                  <a:close/>
                </a:path>
                <a:path w="7145020" h="18415">
                  <a:moveTo>
                    <a:pt x="7144512" y="12"/>
                  </a:moveTo>
                  <a:lnTo>
                    <a:pt x="7138416" y="12"/>
                  </a:lnTo>
                  <a:lnTo>
                    <a:pt x="7138416" y="12204"/>
                  </a:lnTo>
                  <a:lnTo>
                    <a:pt x="7126224" y="12204"/>
                  </a:lnTo>
                  <a:lnTo>
                    <a:pt x="7126224" y="18300"/>
                  </a:lnTo>
                  <a:lnTo>
                    <a:pt x="7138416" y="18300"/>
                  </a:lnTo>
                  <a:lnTo>
                    <a:pt x="7144512" y="18300"/>
                  </a:lnTo>
                  <a:lnTo>
                    <a:pt x="7144512" y="12204"/>
                  </a:lnTo>
                  <a:lnTo>
                    <a:pt x="7144512" y="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7" name="object 27"/>
            <p:cNvSpPr/>
            <p:nvPr/>
          </p:nvSpPr>
          <p:spPr>
            <a:xfrm>
              <a:off x="7449311" y="9735311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0"/>
                  </a:moveTo>
                  <a:lnTo>
                    <a:pt x="6096" y="0"/>
                  </a:lnTo>
                  <a:lnTo>
                    <a:pt x="6096" y="6096"/>
                  </a:lnTo>
                  <a:lnTo>
                    <a:pt x="0" y="6096"/>
                  </a:lnTo>
                  <a:lnTo>
                    <a:pt x="0" y="12192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6096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8" name="object 28"/>
            <p:cNvSpPr/>
            <p:nvPr/>
          </p:nvSpPr>
          <p:spPr>
            <a:xfrm>
              <a:off x="7449311" y="9735299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6096" y="0"/>
                  </a:moveTo>
                  <a:lnTo>
                    <a:pt x="0" y="0"/>
                  </a:lnTo>
                  <a:lnTo>
                    <a:pt x="0" y="6108"/>
                  </a:lnTo>
                  <a:lnTo>
                    <a:pt x="6096" y="6108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</p:grpSp>
      <p:sp>
        <p:nvSpPr>
          <p:cNvPr id="32" name="object 3">
            <a:extLst>
              <a:ext uri="{FF2B5EF4-FFF2-40B4-BE49-F238E27FC236}">
                <a16:creationId xmlns:a16="http://schemas.microsoft.com/office/drawing/2014/main" id="{6400446E-6786-4C32-A72F-BA5C047F662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91389" y="1384034"/>
            <a:ext cx="2066043" cy="408852"/>
          </a:xfrm>
          <a:prstGeom prst="rect">
            <a:avLst/>
          </a:prstGeom>
        </p:spPr>
        <p:txBody>
          <a:bodyPr vert="horz" wrap="square" lIns="0" tIns="8658" rIns="0" bIns="0" rtlCol="0" anchor="ctr">
            <a:spAutoFit/>
          </a:bodyPr>
          <a:lstStyle/>
          <a:p>
            <a:pPr marL="8660">
              <a:lnSpc>
                <a:spcPct val="100000"/>
              </a:lnSpc>
              <a:spcBef>
                <a:spcPts val="68"/>
              </a:spcBef>
            </a:pPr>
            <a:r>
              <a:rPr sz="2600" b="1" i="1" spc="-7" dirty="0">
                <a:solidFill>
                  <a:srgbClr val="000000"/>
                </a:solidFill>
                <a:latin typeface="Courier New"/>
                <a:cs typeface="Courier New"/>
              </a:rPr>
              <a:t>Invitation</a:t>
            </a:r>
            <a:endParaRPr sz="2600" dirty="0">
              <a:latin typeface="Courier New"/>
              <a:cs typeface="Courier New"/>
            </a:endParaRPr>
          </a:p>
        </p:txBody>
      </p:sp>
      <p:sp>
        <p:nvSpPr>
          <p:cNvPr id="33" name="object 6">
            <a:extLst>
              <a:ext uri="{FF2B5EF4-FFF2-40B4-BE49-F238E27FC236}">
                <a16:creationId xmlns:a16="http://schemas.microsoft.com/office/drawing/2014/main" id="{65B30717-6551-48FA-8316-3C5F6DE49C8B}"/>
              </a:ext>
            </a:extLst>
          </p:cNvPr>
          <p:cNvSpPr txBox="1"/>
          <p:nvPr/>
        </p:nvSpPr>
        <p:spPr>
          <a:xfrm>
            <a:off x="299034" y="2122520"/>
            <a:ext cx="5232521" cy="6987537"/>
          </a:xfrm>
          <a:prstGeom prst="rect">
            <a:avLst/>
          </a:prstGeom>
        </p:spPr>
        <p:txBody>
          <a:bodyPr vert="horz" wrap="square" lIns="0" tIns="17318" rIns="0" bIns="0" rtlCol="0">
            <a:spAutoFit/>
          </a:bodyPr>
          <a:lstStyle/>
          <a:p>
            <a:pPr marL="51529" marR="59755" algn="ctr">
              <a:lnSpc>
                <a:spcPts val="1098"/>
              </a:lnSpc>
              <a:spcBef>
                <a:spcPts val="135"/>
              </a:spcBef>
            </a:pPr>
            <a:r>
              <a:rPr sz="1400" i="1" spc="-7" dirty="0">
                <a:latin typeface="Times New Roman"/>
                <a:cs typeface="Times New Roman"/>
              </a:rPr>
              <a:t>SRF-</a:t>
            </a:r>
            <a:r>
              <a:rPr sz="1400" i="1" dirty="0">
                <a:latin typeface="Times New Roman"/>
                <a:cs typeface="Times New Roman"/>
              </a:rPr>
              <a:t>JRMC</a:t>
            </a:r>
            <a:r>
              <a:rPr sz="1400" i="1" spc="-13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Det.</a:t>
            </a:r>
            <a:r>
              <a:rPr sz="1400" i="1" spc="-12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Sasebo</a:t>
            </a:r>
            <a:r>
              <a:rPr sz="1400" i="1" spc="-18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and</a:t>
            </a:r>
            <a:r>
              <a:rPr sz="1400" i="1" spc="-18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FLCY</a:t>
            </a:r>
            <a:r>
              <a:rPr sz="1400" i="1" spc="-33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Sasebo</a:t>
            </a:r>
            <a:r>
              <a:rPr sz="1400" i="1" spc="-18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Contracts</a:t>
            </a:r>
            <a:r>
              <a:rPr sz="1400" i="1" spc="-12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Division</a:t>
            </a:r>
            <a:r>
              <a:rPr sz="1400" i="1" spc="-18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invite</a:t>
            </a:r>
            <a:r>
              <a:rPr sz="1400" i="1" spc="-13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you</a:t>
            </a:r>
            <a:r>
              <a:rPr sz="1400" i="1" spc="-13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to</a:t>
            </a:r>
            <a:endParaRPr lang="en-US" sz="1400" i="1" dirty="0">
              <a:latin typeface="Times New Roman"/>
              <a:cs typeface="Times New Roman"/>
            </a:endParaRPr>
          </a:p>
          <a:p>
            <a:pPr marL="51529" marR="59755" algn="ctr">
              <a:lnSpc>
                <a:spcPts val="1098"/>
              </a:lnSpc>
              <a:spcBef>
                <a:spcPts val="135"/>
              </a:spcBef>
            </a:pP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spc="-18" dirty="0">
                <a:latin typeface="Times New Roman"/>
                <a:cs typeface="Times New Roman"/>
              </a:rPr>
              <a:t>the </a:t>
            </a:r>
            <a:r>
              <a:rPr sz="1400" i="1" dirty="0">
                <a:latin typeface="Times New Roman"/>
                <a:cs typeface="Times New Roman"/>
              </a:rPr>
              <a:t>2022</a:t>
            </a:r>
            <a:r>
              <a:rPr sz="1400" i="1" spc="-18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Industry</a:t>
            </a:r>
            <a:r>
              <a:rPr sz="1400" i="1" spc="-13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Day</a:t>
            </a:r>
            <a:r>
              <a:rPr sz="1400" i="1" spc="-12" dirty="0">
                <a:latin typeface="Times New Roman"/>
                <a:cs typeface="Times New Roman"/>
              </a:rPr>
              <a:t> </a:t>
            </a:r>
            <a:r>
              <a:rPr sz="1400" i="1" spc="-7" dirty="0">
                <a:latin typeface="Times New Roman"/>
                <a:cs typeface="Times New Roman"/>
              </a:rPr>
              <a:t>Conference</a:t>
            </a:r>
            <a:endParaRPr sz="1400" dirty="0"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887" dirty="0">
              <a:latin typeface="Times New Roman"/>
              <a:cs typeface="Times New Roman"/>
            </a:endParaRPr>
          </a:p>
          <a:p>
            <a:pPr marR="7363" algn="ctr">
              <a:spcBef>
                <a:spcPts val="5"/>
              </a:spcBef>
            </a:pPr>
            <a:r>
              <a:rPr sz="1200" i="1" spc="-18" dirty="0">
                <a:latin typeface="Times New Roman"/>
                <a:cs typeface="Times New Roman"/>
              </a:rPr>
              <a:t>On</a:t>
            </a:r>
            <a:endParaRPr sz="1200" dirty="0">
              <a:latin typeface="Times New Roman"/>
              <a:cs typeface="Times New Roman"/>
            </a:endParaRPr>
          </a:p>
          <a:p>
            <a:pPr>
              <a:spcBef>
                <a:spcPts val="13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R="7363" algn="ctr">
              <a:lnSpc>
                <a:spcPts val="1123"/>
              </a:lnSpc>
            </a:pPr>
            <a:r>
              <a:rPr sz="1200" b="1" i="1" dirty="0">
                <a:latin typeface="Times New Roman"/>
                <a:cs typeface="Times New Roman"/>
              </a:rPr>
              <a:t>Monday,</a:t>
            </a:r>
            <a:r>
              <a:rPr sz="1200" b="1" i="1" spc="-13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November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28,</a:t>
            </a:r>
            <a:r>
              <a:rPr sz="1200" b="1" i="1" spc="-27" dirty="0">
                <a:latin typeface="Times New Roman"/>
                <a:cs typeface="Times New Roman"/>
              </a:rPr>
              <a:t> </a:t>
            </a:r>
            <a:r>
              <a:rPr sz="1200" b="1" i="1" spc="-13" dirty="0">
                <a:latin typeface="Times New Roman"/>
                <a:cs typeface="Times New Roman"/>
              </a:rPr>
              <a:t>2022</a:t>
            </a:r>
            <a:endParaRPr sz="1200" dirty="0">
              <a:latin typeface="Times New Roman"/>
              <a:cs typeface="Times New Roman"/>
            </a:endParaRPr>
          </a:p>
          <a:p>
            <a:pPr marR="8660" algn="ctr">
              <a:lnSpc>
                <a:spcPts val="1123"/>
              </a:lnSpc>
            </a:pPr>
            <a:r>
              <a:rPr sz="1200" b="1" i="1" dirty="0">
                <a:latin typeface="Times New Roman"/>
                <a:cs typeface="Times New Roman"/>
              </a:rPr>
              <a:t>10:00</a:t>
            </a:r>
            <a:r>
              <a:rPr sz="1200" b="1" i="1" spc="-12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a.m.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–</a:t>
            </a:r>
            <a:r>
              <a:rPr sz="1200" b="1" i="1" spc="-7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3:00</a:t>
            </a:r>
            <a:r>
              <a:rPr sz="1200" b="1" i="1" spc="-12" dirty="0">
                <a:latin typeface="Times New Roman"/>
                <a:cs typeface="Times New Roman"/>
              </a:rPr>
              <a:t> </a:t>
            </a:r>
            <a:r>
              <a:rPr sz="1200" b="1" i="1" spc="-13" dirty="0">
                <a:latin typeface="Times New Roman"/>
                <a:cs typeface="Times New Roman"/>
              </a:rPr>
              <a:t>p.m.</a:t>
            </a:r>
            <a:endParaRPr sz="1200" dirty="0">
              <a:latin typeface="Times New Roman"/>
              <a:cs typeface="Times New Roman"/>
            </a:endParaRPr>
          </a:p>
          <a:p>
            <a:pPr>
              <a:spcBef>
                <a:spcPts val="18"/>
              </a:spcBef>
            </a:pPr>
            <a:endParaRPr sz="887" dirty="0">
              <a:latin typeface="Times New Roman"/>
              <a:cs typeface="Times New Roman"/>
            </a:endParaRPr>
          </a:p>
          <a:p>
            <a:pPr marR="7363" algn="ctr"/>
            <a:r>
              <a:rPr sz="1200" i="1" spc="-7" dirty="0">
                <a:latin typeface="Times New Roman"/>
                <a:cs typeface="Times New Roman"/>
              </a:rPr>
              <a:t>Onboard</a:t>
            </a:r>
            <a:endParaRPr sz="1200" dirty="0">
              <a:latin typeface="Times New Roman"/>
              <a:cs typeface="Times New Roman"/>
            </a:endParaRPr>
          </a:p>
          <a:p>
            <a:pPr>
              <a:spcBef>
                <a:spcPts val="18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R="7363" algn="ctr"/>
            <a:r>
              <a:rPr sz="1200" b="1" i="1" dirty="0">
                <a:latin typeface="Times New Roman"/>
                <a:cs typeface="Times New Roman"/>
              </a:rPr>
              <a:t>Arkas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7" dirty="0">
                <a:latin typeface="Times New Roman"/>
                <a:cs typeface="Times New Roman"/>
              </a:rPr>
              <a:t>SASEBO</a:t>
            </a:r>
            <a:endParaRPr sz="1200" dirty="0"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R="7363" algn="ctr"/>
            <a:r>
              <a:rPr sz="1200" b="1" i="1" spc="-7" dirty="0">
                <a:latin typeface="Times New Roman"/>
                <a:cs typeface="Times New Roman"/>
              </a:rPr>
              <a:t>857-</a:t>
            </a:r>
            <a:r>
              <a:rPr sz="1200" b="1" i="1" dirty="0">
                <a:latin typeface="Times New Roman"/>
                <a:cs typeface="Times New Roman"/>
              </a:rPr>
              <a:t>0863</a:t>
            </a:r>
            <a:r>
              <a:rPr sz="1200" b="1" i="1" spc="-13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Nagasaki</a:t>
            </a:r>
            <a:r>
              <a:rPr sz="1200" b="1" i="1" spc="-13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Prefecture,</a:t>
            </a:r>
            <a:r>
              <a:rPr sz="1200" b="1" i="1" spc="-7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Sasebo</a:t>
            </a:r>
            <a:r>
              <a:rPr sz="1200" b="1" i="1" spc="-12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City,</a:t>
            </a:r>
            <a:r>
              <a:rPr sz="1200" b="1" i="1" spc="-7" dirty="0">
                <a:latin typeface="Times New Roman"/>
                <a:cs typeface="Times New Roman"/>
              </a:rPr>
              <a:t> </a:t>
            </a:r>
            <a:r>
              <a:rPr sz="1200" b="1" i="1" spc="-13" dirty="0">
                <a:latin typeface="Times New Roman"/>
                <a:cs typeface="Times New Roman"/>
              </a:rPr>
              <a:t>Miura-</a:t>
            </a:r>
            <a:r>
              <a:rPr sz="1200" b="1" i="1" dirty="0">
                <a:latin typeface="Times New Roman"/>
                <a:cs typeface="Times New Roman"/>
              </a:rPr>
              <a:t>cho</a:t>
            </a:r>
            <a:r>
              <a:rPr sz="1200" b="1" i="1" spc="-27" dirty="0">
                <a:latin typeface="Times New Roman"/>
                <a:cs typeface="Times New Roman"/>
              </a:rPr>
              <a:t> </a:t>
            </a:r>
            <a:r>
              <a:rPr sz="1200" b="1" i="1" spc="-13" dirty="0">
                <a:latin typeface="Times New Roman"/>
                <a:cs typeface="Times New Roman"/>
              </a:rPr>
              <a:t>2-</a:t>
            </a:r>
            <a:r>
              <a:rPr sz="1200" b="1" i="1" spc="-33" dirty="0">
                <a:latin typeface="Times New Roman"/>
                <a:cs typeface="Times New Roman"/>
              </a:rPr>
              <a:t>3</a:t>
            </a:r>
            <a:endParaRPr sz="1200" dirty="0">
              <a:latin typeface="Times New Roman"/>
              <a:cs typeface="Times New Roman"/>
            </a:endParaRPr>
          </a:p>
          <a:p>
            <a:pPr>
              <a:spcBef>
                <a:spcPts val="18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R="7363" algn="ctr"/>
            <a:r>
              <a:rPr sz="1200" i="1" spc="-18" dirty="0">
                <a:latin typeface="Times New Roman"/>
                <a:cs typeface="Times New Roman"/>
              </a:rPr>
              <a:t>At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R="7363" algn="ctr"/>
            <a:r>
              <a:rPr sz="1200" b="1" i="1" dirty="0">
                <a:latin typeface="Times New Roman"/>
                <a:cs typeface="Times New Roman"/>
              </a:rPr>
              <a:t>Arkas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SASEBO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3rd</a:t>
            </a:r>
            <a:r>
              <a:rPr sz="1200" b="1" i="1" spc="-18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Floor,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Main</a:t>
            </a:r>
            <a:r>
              <a:rPr sz="1200" b="1" i="1" spc="-33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Conference</a:t>
            </a:r>
            <a:r>
              <a:rPr sz="1200" b="1" i="1" spc="-33" dirty="0">
                <a:latin typeface="Times New Roman"/>
                <a:cs typeface="Times New Roman"/>
              </a:rPr>
              <a:t> </a:t>
            </a:r>
            <a:r>
              <a:rPr sz="1200" b="1" i="1" spc="-13" dirty="0">
                <a:latin typeface="Times New Roman"/>
                <a:cs typeface="Times New Roman"/>
              </a:rPr>
              <a:t>Room</a:t>
            </a:r>
            <a:endParaRPr sz="1200" dirty="0"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R="7363" algn="ctr">
              <a:spcBef>
                <a:spcPts val="5"/>
              </a:spcBef>
            </a:pPr>
            <a:r>
              <a:rPr sz="1200" b="1" i="1" dirty="0">
                <a:latin typeface="Times New Roman"/>
                <a:cs typeface="Times New Roman"/>
              </a:rPr>
              <a:t>Please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RSVP</a:t>
            </a:r>
            <a:r>
              <a:rPr sz="1200" b="1" i="1" spc="-13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by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Friday,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spc="-7" dirty="0">
                <a:latin typeface="Times New Roman"/>
                <a:cs typeface="Times New Roman"/>
              </a:rPr>
              <a:t>November</a:t>
            </a:r>
            <a:r>
              <a:rPr sz="1200" b="1" i="1" spc="-13" dirty="0">
                <a:latin typeface="Times New Roman"/>
                <a:cs typeface="Times New Roman"/>
              </a:rPr>
              <a:t> 1</a:t>
            </a:r>
            <a:r>
              <a:rPr lang="en-US" altLang="ja-JP" sz="1200" b="1" i="1" spc="-13" dirty="0">
                <a:latin typeface="Times New Roman"/>
                <a:cs typeface="Times New Roman"/>
              </a:rPr>
              <a:t>5</a:t>
            </a:r>
            <a:r>
              <a:rPr sz="1200" b="1" i="1" spc="-13" dirty="0">
                <a:latin typeface="Times New Roman"/>
                <a:cs typeface="Times New Roman"/>
              </a:rPr>
              <a:t>th</a:t>
            </a:r>
            <a:endParaRPr sz="1200" dirty="0">
              <a:latin typeface="Times New Roman"/>
              <a:cs typeface="Times New Roman"/>
            </a:endParaRPr>
          </a:p>
          <a:p>
            <a:pPr>
              <a:spcBef>
                <a:spcPts val="12"/>
              </a:spcBef>
            </a:pPr>
            <a:endParaRPr sz="887" dirty="0">
              <a:latin typeface="Times New Roman"/>
              <a:cs typeface="Times New Roman"/>
            </a:endParaRPr>
          </a:p>
          <a:p>
            <a:pPr marR="7793" algn="ctr"/>
            <a:r>
              <a:rPr sz="1200" i="1" dirty="0">
                <a:latin typeface="Times New Roman"/>
                <a:cs typeface="Times New Roman"/>
              </a:rPr>
              <a:t>Attire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is</a:t>
            </a:r>
            <a:r>
              <a:rPr sz="1200" i="1" spc="-18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Business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spc="-7" dirty="0">
                <a:latin typeface="Times New Roman"/>
                <a:cs typeface="Times New Roman"/>
              </a:rPr>
              <a:t>(civilians),</a:t>
            </a:r>
            <a:r>
              <a:rPr sz="1200" i="1" spc="-18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Service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Dress</a:t>
            </a:r>
            <a:r>
              <a:rPr sz="1200" i="1" spc="-52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Blues</a:t>
            </a:r>
            <a:r>
              <a:rPr sz="1200" i="1" spc="-7" dirty="0">
                <a:latin typeface="Times New Roman"/>
                <a:cs typeface="Times New Roman"/>
              </a:rPr>
              <a:t> (military)</a:t>
            </a:r>
            <a:endParaRPr lang="en-US" sz="1200" i="1" spc="-7" dirty="0">
              <a:latin typeface="Times New Roman"/>
              <a:cs typeface="Times New Roman"/>
            </a:endParaRPr>
          </a:p>
          <a:p>
            <a:pPr marR="7793" algn="ctr"/>
            <a:endParaRPr sz="1200" dirty="0">
              <a:latin typeface="Times New Roman"/>
              <a:cs typeface="Times New Roman"/>
            </a:endParaRPr>
          </a:p>
          <a:p>
            <a:pPr>
              <a:spcBef>
                <a:spcPts val="2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517874" marR="525669" algn="ctr">
              <a:lnSpc>
                <a:spcPts val="1098"/>
              </a:lnSpc>
              <a:spcBef>
                <a:spcPts val="5"/>
              </a:spcBef>
            </a:pPr>
            <a:r>
              <a:rPr sz="1200" i="1" dirty="0">
                <a:latin typeface="Times New Roman"/>
                <a:cs typeface="Times New Roman"/>
              </a:rPr>
              <a:t>Please</a:t>
            </a:r>
            <a:r>
              <a:rPr sz="1200" i="1" spc="-18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complete</a:t>
            </a:r>
            <a:r>
              <a:rPr sz="1200" i="1" spc="-18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the</a:t>
            </a:r>
            <a:r>
              <a:rPr sz="1200" i="1" spc="-13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atta</a:t>
            </a:r>
            <a:r>
              <a:rPr lang="en-US" sz="1200" i="1" dirty="0">
                <a:latin typeface="Times New Roman"/>
                <a:cs typeface="Times New Roman"/>
              </a:rPr>
              <a:t>ched </a:t>
            </a:r>
            <a:r>
              <a:rPr sz="1200" i="1" dirty="0">
                <a:latin typeface="Times New Roman"/>
                <a:cs typeface="Times New Roman"/>
              </a:rPr>
              <a:t>reservation</a:t>
            </a:r>
            <a:r>
              <a:rPr sz="1200" i="1" spc="-18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form</a:t>
            </a:r>
            <a:r>
              <a:rPr sz="1200" i="1" spc="-18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and</a:t>
            </a:r>
            <a:r>
              <a:rPr sz="1200" i="1" spc="-18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email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i="1" spc="-18" dirty="0">
                <a:latin typeface="Times New Roman"/>
                <a:cs typeface="Times New Roman"/>
              </a:rPr>
              <a:t>to </a:t>
            </a:r>
            <a:r>
              <a:rPr sz="1200" i="1" u="sng" spc="-7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IndustryDay@srf.navy.mil</a:t>
            </a:r>
            <a:r>
              <a:rPr sz="1200" i="1" spc="7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by</a:t>
            </a:r>
            <a:r>
              <a:rPr sz="1200" i="1" spc="13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November</a:t>
            </a:r>
            <a:r>
              <a:rPr sz="1200" i="1" spc="7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1</a:t>
            </a:r>
            <a:r>
              <a:rPr lang="en-US" altLang="ja-JP" sz="1200" i="1" dirty="0">
                <a:latin typeface="Times New Roman"/>
                <a:cs typeface="Times New Roman"/>
              </a:rPr>
              <a:t>5</a:t>
            </a:r>
            <a:r>
              <a:rPr sz="1200" i="1" baseline="27777" dirty="0">
                <a:latin typeface="Times New Roman"/>
                <a:cs typeface="Times New Roman"/>
              </a:rPr>
              <a:t>th</a:t>
            </a:r>
            <a:r>
              <a:rPr sz="1200" i="1" spc="118" baseline="27777" dirty="0">
                <a:latin typeface="Times New Roman"/>
                <a:cs typeface="Times New Roman"/>
              </a:rPr>
              <a:t> </a:t>
            </a:r>
            <a:r>
              <a:rPr sz="1200" i="1" spc="-7" dirty="0">
                <a:latin typeface="Times New Roman"/>
                <a:cs typeface="Times New Roman"/>
              </a:rPr>
              <a:t>2022.</a:t>
            </a:r>
            <a:endParaRPr lang="en-US" sz="1200" i="1" spc="-7" dirty="0">
              <a:latin typeface="Times New Roman"/>
              <a:cs typeface="Times New Roman"/>
            </a:endParaRPr>
          </a:p>
          <a:p>
            <a:pPr marL="517874" marR="525669" algn="ctr">
              <a:lnSpc>
                <a:spcPts val="1098"/>
              </a:lnSpc>
              <a:spcBef>
                <a:spcPts val="5"/>
              </a:spcBef>
            </a:pPr>
            <a:endParaRPr lang="en-US" sz="1200" i="1" spc="-7" dirty="0">
              <a:latin typeface="Times New Roman"/>
              <a:cs typeface="Times New Roman"/>
            </a:endParaRPr>
          </a:p>
          <a:p>
            <a:pPr marL="517874" marR="525669" algn="ctr">
              <a:lnSpc>
                <a:spcPts val="1098"/>
              </a:lnSpc>
              <a:spcBef>
                <a:spcPts val="5"/>
              </a:spcBef>
            </a:pPr>
            <a:r>
              <a:rPr lang="en-US" sz="1050" i="1" spc="-7" dirty="0">
                <a:latin typeface="Times New Roman"/>
                <a:cs typeface="Times New Roman"/>
              </a:rPr>
              <a:t>*We might request limited 2 to 3 representatives from each company due to limited seats available. We will inform you later.</a:t>
            </a:r>
            <a:endParaRPr sz="1050" dirty="0">
              <a:latin typeface="Times New Roman"/>
              <a:cs typeface="Times New Roman"/>
            </a:endParaRPr>
          </a:p>
          <a:p>
            <a:pPr>
              <a:spcBef>
                <a:spcPts val="38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R="7363" algn="ctr"/>
            <a:r>
              <a:rPr sz="1100" i="1" dirty="0">
                <a:latin typeface="Times New Roman"/>
                <a:cs typeface="Times New Roman"/>
              </a:rPr>
              <a:t>For</a:t>
            </a:r>
            <a:r>
              <a:rPr sz="1100" i="1" spc="-13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more</a:t>
            </a:r>
            <a:r>
              <a:rPr sz="1100" i="1" spc="-13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information,</a:t>
            </a:r>
            <a:r>
              <a:rPr sz="1100" i="1" spc="-12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please</a:t>
            </a:r>
            <a:r>
              <a:rPr sz="1100" i="1" spc="-13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contact</a:t>
            </a:r>
            <a:r>
              <a:rPr sz="1100" i="1" spc="-2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Ms.</a:t>
            </a:r>
            <a:r>
              <a:rPr sz="1100" i="1" spc="-27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Sayaka</a:t>
            </a:r>
            <a:r>
              <a:rPr sz="1100" i="1" spc="-20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Watanabe</a:t>
            </a:r>
            <a:r>
              <a:rPr sz="1100" i="1" spc="5" dirty="0">
                <a:latin typeface="Times New Roman"/>
                <a:cs typeface="Times New Roman"/>
              </a:rPr>
              <a:t> </a:t>
            </a:r>
            <a:r>
              <a:rPr sz="1100" i="1" spc="-7" dirty="0">
                <a:latin typeface="Times New Roman"/>
                <a:cs typeface="Times New Roman"/>
              </a:rPr>
              <a:t>0956-50-</a:t>
            </a:r>
            <a:r>
              <a:rPr sz="1100" i="1" spc="-13" dirty="0">
                <a:latin typeface="Times New Roman"/>
                <a:cs typeface="Times New Roman"/>
              </a:rPr>
              <a:t>3240</a:t>
            </a:r>
            <a:endParaRPr lang="en-US" sz="1100" i="1" spc="-13" dirty="0">
              <a:latin typeface="Times New Roman"/>
              <a:cs typeface="Times New Roman"/>
            </a:endParaRPr>
          </a:p>
          <a:p>
            <a:pPr marR="7363" algn="ctr"/>
            <a:endParaRPr sz="1100" dirty="0">
              <a:latin typeface="Times New Roman"/>
              <a:cs typeface="Times New Roman"/>
            </a:endParaRPr>
          </a:p>
          <a:p>
            <a:pPr>
              <a:spcBef>
                <a:spcPts val="38"/>
              </a:spcBef>
            </a:pPr>
            <a:endParaRPr sz="1158" dirty="0">
              <a:latin typeface="Times New Roman"/>
              <a:cs typeface="Times New Roman"/>
            </a:endParaRPr>
          </a:p>
          <a:p>
            <a:pPr marL="700602" marR="708399" algn="ctr">
              <a:lnSpc>
                <a:spcPct val="116199"/>
              </a:lnSpc>
            </a:pPr>
            <a:r>
              <a:rPr sz="1300" b="1" i="1" dirty="0">
                <a:latin typeface="Times New Roman"/>
                <a:cs typeface="Times New Roman"/>
              </a:rPr>
              <a:t>Theme:</a:t>
            </a:r>
            <a:r>
              <a:rPr sz="1300" b="1" i="1" spc="203" dirty="0">
                <a:latin typeface="Times New Roman"/>
                <a:cs typeface="Times New Roman"/>
              </a:rPr>
              <a:t> </a:t>
            </a:r>
            <a:r>
              <a:rPr sz="1300" b="1" i="1" dirty="0">
                <a:latin typeface="Times New Roman"/>
                <a:cs typeface="Times New Roman"/>
              </a:rPr>
              <a:t>“Recruitment</a:t>
            </a:r>
            <a:r>
              <a:rPr sz="1300" b="1" i="1" spc="-38" dirty="0">
                <a:latin typeface="Times New Roman"/>
                <a:cs typeface="Times New Roman"/>
              </a:rPr>
              <a:t> </a:t>
            </a:r>
            <a:r>
              <a:rPr sz="1300" b="1" i="1" dirty="0">
                <a:latin typeface="Times New Roman"/>
                <a:cs typeface="Times New Roman"/>
              </a:rPr>
              <a:t>of</a:t>
            </a:r>
            <a:r>
              <a:rPr sz="1300" b="1" i="1" spc="-27" dirty="0">
                <a:latin typeface="Times New Roman"/>
                <a:cs typeface="Times New Roman"/>
              </a:rPr>
              <a:t> </a:t>
            </a:r>
            <a:r>
              <a:rPr sz="1300" b="1" i="1" dirty="0">
                <a:latin typeface="Times New Roman"/>
                <a:cs typeface="Times New Roman"/>
              </a:rPr>
              <a:t>Industry</a:t>
            </a:r>
            <a:r>
              <a:rPr sz="1300" b="1" i="1" spc="-33" dirty="0">
                <a:latin typeface="Times New Roman"/>
                <a:cs typeface="Times New Roman"/>
              </a:rPr>
              <a:t> </a:t>
            </a:r>
            <a:r>
              <a:rPr sz="1300" b="1" i="1" spc="-7" dirty="0">
                <a:latin typeface="Times New Roman"/>
                <a:cs typeface="Times New Roman"/>
              </a:rPr>
              <a:t>Partners: </a:t>
            </a:r>
            <a:r>
              <a:rPr sz="1300" b="1" i="1" dirty="0">
                <a:latin typeface="Times New Roman"/>
                <a:cs typeface="Times New Roman"/>
              </a:rPr>
              <a:t>US</a:t>
            </a:r>
            <a:r>
              <a:rPr sz="1300" b="1" i="1" spc="-33" dirty="0">
                <a:latin typeface="Times New Roman"/>
                <a:cs typeface="Times New Roman"/>
              </a:rPr>
              <a:t> </a:t>
            </a:r>
            <a:r>
              <a:rPr sz="1300" b="1" i="1" dirty="0">
                <a:latin typeface="Times New Roman"/>
                <a:cs typeface="Times New Roman"/>
              </a:rPr>
              <a:t>–</a:t>
            </a:r>
            <a:r>
              <a:rPr sz="1300" b="1" i="1" spc="-33" dirty="0">
                <a:latin typeface="Times New Roman"/>
                <a:cs typeface="Times New Roman"/>
              </a:rPr>
              <a:t> </a:t>
            </a:r>
            <a:r>
              <a:rPr sz="1300" b="1" i="1" dirty="0">
                <a:latin typeface="Times New Roman"/>
                <a:cs typeface="Times New Roman"/>
              </a:rPr>
              <a:t>Japanese</a:t>
            </a:r>
            <a:r>
              <a:rPr sz="1300" b="1" i="1" spc="-27" dirty="0">
                <a:latin typeface="Times New Roman"/>
                <a:cs typeface="Times New Roman"/>
              </a:rPr>
              <a:t> </a:t>
            </a:r>
            <a:r>
              <a:rPr sz="1300" b="1" i="1" dirty="0">
                <a:latin typeface="Times New Roman"/>
                <a:cs typeface="Times New Roman"/>
              </a:rPr>
              <a:t>Ship</a:t>
            </a:r>
            <a:r>
              <a:rPr sz="1300" b="1" i="1" spc="-33" dirty="0">
                <a:latin typeface="Times New Roman"/>
                <a:cs typeface="Times New Roman"/>
              </a:rPr>
              <a:t> </a:t>
            </a:r>
            <a:r>
              <a:rPr sz="1300" b="1" i="1" dirty="0">
                <a:latin typeface="Times New Roman"/>
                <a:cs typeface="Times New Roman"/>
              </a:rPr>
              <a:t>Repair</a:t>
            </a:r>
            <a:r>
              <a:rPr sz="1300" b="1" i="1" spc="-27" dirty="0">
                <a:latin typeface="Times New Roman"/>
                <a:cs typeface="Times New Roman"/>
              </a:rPr>
              <a:t> </a:t>
            </a:r>
            <a:r>
              <a:rPr sz="1300" b="1" i="1" spc="-7" dirty="0">
                <a:latin typeface="Times New Roman"/>
                <a:cs typeface="Times New Roman"/>
              </a:rPr>
              <a:t>Industry”</a:t>
            </a:r>
            <a:endParaRPr lang="en-US" sz="1300" b="1" i="1" spc="-7" dirty="0">
              <a:latin typeface="Times New Roman"/>
              <a:cs typeface="Times New Roman"/>
            </a:endParaRPr>
          </a:p>
          <a:p>
            <a:pPr marL="700602" marR="708399" algn="ctr">
              <a:lnSpc>
                <a:spcPct val="116199"/>
              </a:lnSpc>
            </a:pPr>
            <a:endParaRPr sz="1300" dirty="0">
              <a:latin typeface="Times New Roman"/>
              <a:cs typeface="Times New Roman"/>
            </a:endParaRPr>
          </a:p>
          <a:p>
            <a:pPr algn="ctr">
              <a:spcBef>
                <a:spcPts val="7"/>
              </a:spcBef>
            </a:pPr>
            <a:r>
              <a:rPr lang="en-US" sz="1200" dirty="0">
                <a:latin typeface="Times New Roman"/>
                <a:cs typeface="Times New Roman"/>
              </a:rPr>
              <a:t>*Current ABR/MSRA holders are also </a:t>
            </a:r>
            <a:r>
              <a:rPr lang="en-US" sz="1200">
                <a:latin typeface="Times New Roman"/>
                <a:cs typeface="Times New Roman"/>
              </a:rPr>
              <a:t>welcomed to </a:t>
            </a:r>
            <a:r>
              <a:rPr lang="en-US" sz="1200" dirty="0">
                <a:latin typeface="Times New Roman"/>
                <a:cs typeface="Times New Roman"/>
              </a:rPr>
              <a:t>this event.</a:t>
            </a:r>
          </a:p>
          <a:p>
            <a:pPr>
              <a:spcBef>
                <a:spcPts val="7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R="8660" algn="ctr"/>
            <a:r>
              <a:rPr sz="1300" b="1" i="1" spc="-13" dirty="0">
                <a:latin typeface="Times New Roman"/>
                <a:cs typeface="Times New Roman"/>
              </a:rPr>
              <a:t>SRF-</a:t>
            </a:r>
            <a:r>
              <a:rPr sz="1300" b="1" i="1" dirty="0">
                <a:latin typeface="Times New Roman"/>
                <a:cs typeface="Times New Roman"/>
              </a:rPr>
              <a:t>JRMC</a:t>
            </a:r>
            <a:r>
              <a:rPr sz="1300" b="1" i="1" spc="-33" dirty="0">
                <a:latin typeface="Times New Roman"/>
                <a:cs typeface="Times New Roman"/>
              </a:rPr>
              <a:t> </a:t>
            </a:r>
            <a:r>
              <a:rPr sz="1300" b="1" i="1" dirty="0">
                <a:latin typeface="Times New Roman"/>
                <a:cs typeface="Times New Roman"/>
              </a:rPr>
              <a:t>Det.</a:t>
            </a:r>
            <a:r>
              <a:rPr sz="1300" b="1" i="1" spc="-38" dirty="0">
                <a:latin typeface="Times New Roman"/>
                <a:cs typeface="Times New Roman"/>
              </a:rPr>
              <a:t> </a:t>
            </a:r>
            <a:r>
              <a:rPr sz="1300" b="1" i="1" spc="-7" dirty="0">
                <a:latin typeface="Times New Roman"/>
                <a:cs typeface="Times New Roman"/>
              </a:rPr>
              <a:t>Sasebo</a:t>
            </a:r>
            <a:endParaRPr lang="en-US" sz="752" i="1" spc="-7" dirty="0">
              <a:latin typeface="Calibri"/>
              <a:cs typeface="Calibri"/>
            </a:endParaRPr>
          </a:p>
          <a:p>
            <a:pPr marR="12124" algn="r">
              <a:spcBef>
                <a:spcPts val="605"/>
              </a:spcBef>
            </a:pPr>
            <a:r>
              <a:rPr sz="1000" i="1" spc="-7" dirty="0">
                <a:latin typeface="Calibri"/>
                <a:cs typeface="Calibri"/>
              </a:rPr>
              <a:t>Revision</a:t>
            </a:r>
            <a:r>
              <a:rPr sz="1000" i="1" spc="-18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date: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7" dirty="0">
                <a:latin typeface="Calibri"/>
                <a:cs typeface="Calibri"/>
              </a:rPr>
              <a:t>04Oct22</a:t>
            </a:r>
            <a:endParaRPr sz="1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735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713" y="-7082"/>
            <a:ext cx="5801206" cy="9181448"/>
            <a:chOff x="-5653265" y="355817"/>
            <a:chExt cx="7766050" cy="10032365"/>
          </a:xfrm>
        </p:grpSpPr>
        <p:sp>
          <p:nvSpPr>
            <p:cNvPr id="3" name="object 3"/>
            <p:cNvSpPr/>
            <p:nvPr/>
          </p:nvSpPr>
          <p:spPr>
            <a:xfrm>
              <a:off x="-5653265" y="355817"/>
              <a:ext cx="7766050" cy="10032365"/>
            </a:xfrm>
            <a:custGeom>
              <a:avLst/>
              <a:gdLst/>
              <a:ahLst/>
              <a:cxnLst/>
              <a:rect l="l" t="t" r="r" b="b"/>
              <a:pathLst>
                <a:path w="7766050" h="10032365">
                  <a:moveTo>
                    <a:pt x="0" y="10031817"/>
                  </a:moveTo>
                  <a:lnTo>
                    <a:pt x="7765886" y="10031817"/>
                  </a:lnTo>
                  <a:lnTo>
                    <a:pt x="7765886" y="0"/>
                  </a:lnTo>
                  <a:lnTo>
                    <a:pt x="0" y="0"/>
                  </a:lnTo>
                  <a:lnTo>
                    <a:pt x="0" y="10031817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 sz="1227" dirty="0"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5050221" y="8138192"/>
              <a:ext cx="1085554" cy="857890"/>
            </a:xfrm>
            <a:prstGeom prst="rect">
              <a:avLst/>
            </a:prstGeom>
          </p:spPr>
        </p:pic>
      </p:grp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47197" y="7356178"/>
            <a:ext cx="1016144" cy="306962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4461948" y="7685952"/>
            <a:ext cx="931718" cy="169625"/>
          </a:xfrm>
          <a:prstGeom prst="rect">
            <a:avLst/>
          </a:prstGeom>
        </p:spPr>
        <p:txBody>
          <a:bodyPr vert="horz" wrap="square" lIns="0" tIns="15585" rIns="0" bIns="0" rtlCol="0">
            <a:spAutoFit/>
          </a:bodyPr>
          <a:lstStyle/>
          <a:p>
            <a:pPr marL="320425" marR="3465" indent="-311766">
              <a:lnSpc>
                <a:spcPts val="607"/>
              </a:lnSpc>
              <a:spcBef>
                <a:spcPts val="123"/>
              </a:spcBef>
            </a:pPr>
            <a:r>
              <a:rPr sz="545" b="1" dirty="0">
                <a:solidFill>
                  <a:srgbClr val="000099"/>
                </a:solidFill>
                <a:latin typeface="Arial"/>
                <a:cs typeface="Arial"/>
              </a:rPr>
              <a:t>FLEET</a:t>
            </a:r>
            <a:r>
              <a:rPr sz="545" b="1" spc="-2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545" b="1" dirty="0">
                <a:solidFill>
                  <a:srgbClr val="000099"/>
                </a:solidFill>
                <a:latin typeface="Arial"/>
                <a:cs typeface="Arial"/>
              </a:rPr>
              <a:t>LOGISTICS</a:t>
            </a:r>
            <a:r>
              <a:rPr sz="545" b="1" spc="-18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545" b="1" spc="-7" dirty="0">
                <a:solidFill>
                  <a:srgbClr val="000099"/>
                </a:solidFill>
                <a:latin typeface="Arial"/>
                <a:cs typeface="Arial"/>
              </a:rPr>
              <a:t>CENTER SASEBO</a:t>
            </a:r>
            <a:endParaRPr sz="545" dirty="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0" y="-31022"/>
            <a:ext cx="5851525" cy="9175022"/>
            <a:chOff x="304800" y="304800"/>
            <a:chExt cx="7162800" cy="9448800"/>
          </a:xfrm>
        </p:grpSpPr>
        <p:sp>
          <p:nvSpPr>
            <p:cNvPr id="12" name="object 12"/>
            <p:cNvSpPr/>
            <p:nvPr/>
          </p:nvSpPr>
          <p:spPr>
            <a:xfrm>
              <a:off x="304800" y="304799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88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18288"/>
                  </a:lnTo>
                  <a:lnTo>
                    <a:pt x="6096" y="18288"/>
                  </a:lnTo>
                  <a:lnTo>
                    <a:pt x="6096" y="6096"/>
                  </a:lnTo>
                  <a:lnTo>
                    <a:pt x="18288" y="6096"/>
                  </a:lnTo>
                  <a:lnTo>
                    <a:pt x="182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3" name="object 13"/>
            <p:cNvSpPr/>
            <p:nvPr/>
          </p:nvSpPr>
          <p:spPr>
            <a:xfrm>
              <a:off x="310896" y="310895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12192"/>
                  </a:lnTo>
                  <a:lnTo>
                    <a:pt x="6096" y="12192"/>
                  </a:lnTo>
                  <a:lnTo>
                    <a:pt x="6096" y="6096"/>
                  </a:lnTo>
                  <a:lnTo>
                    <a:pt x="12192" y="6096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4" name="object 14"/>
            <p:cNvSpPr/>
            <p:nvPr/>
          </p:nvSpPr>
          <p:spPr>
            <a:xfrm>
              <a:off x="316992" y="304799"/>
              <a:ext cx="7132320" cy="18415"/>
            </a:xfrm>
            <a:custGeom>
              <a:avLst/>
              <a:gdLst/>
              <a:ahLst/>
              <a:cxnLst/>
              <a:rect l="l" t="t" r="r" b="b"/>
              <a:pathLst>
                <a:path w="7132320" h="18414">
                  <a:moveTo>
                    <a:pt x="6108" y="12192"/>
                  </a:moveTo>
                  <a:lnTo>
                    <a:pt x="0" y="12192"/>
                  </a:lnTo>
                  <a:lnTo>
                    <a:pt x="0" y="18288"/>
                  </a:lnTo>
                  <a:lnTo>
                    <a:pt x="6108" y="18288"/>
                  </a:lnTo>
                  <a:lnTo>
                    <a:pt x="6108" y="12192"/>
                  </a:lnTo>
                  <a:close/>
                </a:path>
                <a:path w="7132320" h="18414">
                  <a:moveTo>
                    <a:pt x="7132307" y="0"/>
                  </a:moveTo>
                  <a:lnTo>
                    <a:pt x="6096" y="0"/>
                  </a:lnTo>
                  <a:lnTo>
                    <a:pt x="6096" y="6096"/>
                  </a:lnTo>
                  <a:lnTo>
                    <a:pt x="7132307" y="6096"/>
                  </a:lnTo>
                  <a:lnTo>
                    <a:pt x="71323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5" name="object 15"/>
            <p:cNvSpPr/>
            <p:nvPr/>
          </p:nvSpPr>
          <p:spPr>
            <a:xfrm>
              <a:off x="323088" y="310895"/>
              <a:ext cx="7126605" cy="6350"/>
            </a:xfrm>
            <a:custGeom>
              <a:avLst/>
              <a:gdLst/>
              <a:ahLst/>
              <a:cxnLst/>
              <a:rect l="l" t="t" r="r" b="b"/>
              <a:pathLst>
                <a:path w="7126605" h="6350">
                  <a:moveTo>
                    <a:pt x="7126211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7126211" y="6096"/>
                  </a:lnTo>
                  <a:lnTo>
                    <a:pt x="7126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6" name="object 16"/>
            <p:cNvSpPr/>
            <p:nvPr/>
          </p:nvSpPr>
          <p:spPr>
            <a:xfrm>
              <a:off x="323088" y="304799"/>
              <a:ext cx="7145020" cy="18415"/>
            </a:xfrm>
            <a:custGeom>
              <a:avLst/>
              <a:gdLst/>
              <a:ahLst/>
              <a:cxnLst/>
              <a:rect l="l" t="t" r="r" b="b"/>
              <a:pathLst>
                <a:path w="7145020" h="18414">
                  <a:moveTo>
                    <a:pt x="7126211" y="12192"/>
                  </a:moveTo>
                  <a:lnTo>
                    <a:pt x="0" y="12192"/>
                  </a:lnTo>
                  <a:lnTo>
                    <a:pt x="0" y="18288"/>
                  </a:lnTo>
                  <a:lnTo>
                    <a:pt x="7126211" y="18288"/>
                  </a:lnTo>
                  <a:lnTo>
                    <a:pt x="7126211" y="12192"/>
                  </a:lnTo>
                  <a:close/>
                </a:path>
                <a:path w="7145020" h="18414">
                  <a:moveTo>
                    <a:pt x="7144512" y="0"/>
                  </a:moveTo>
                  <a:lnTo>
                    <a:pt x="7138416" y="0"/>
                  </a:lnTo>
                  <a:lnTo>
                    <a:pt x="7126224" y="0"/>
                  </a:lnTo>
                  <a:lnTo>
                    <a:pt x="7126224" y="6096"/>
                  </a:lnTo>
                  <a:lnTo>
                    <a:pt x="7138416" y="6096"/>
                  </a:lnTo>
                  <a:lnTo>
                    <a:pt x="7138416" y="18288"/>
                  </a:lnTo>
                  <a:lnTo>
                    <a:pt x="7144512" y="18288"/>
                  </a:lnTo>
                  <a:lnTo>
                    <a:pt x="7144512" y="6096"/>
                  </a:lnTo>
                  <a:lnTo>
                    <a:pt x="71445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7" name="object 17"/>
            <p:cNvSpPr/>
            <p:nvPr/>
          </p:nvSpPr>
          <p:spPr>
            <a:xfrm>
              <a:off x="7449311" y="310895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6096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6096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8" name="object 18"/>
            <p:cNvSpPr/>
            <p:nvPr/>
          </p:nvSpPr>
          <p:spPr>
            <a:xfrm>
              <a:off x="304800" y="316991"/>
              <a:ext cx="7150734" cy="9418320"/>
            </a:xfrm>
            <a:custGeom>
              <a:avLst/>
              <a:gdLst/>
              <a:ahLst/>
              <a:cxnLst/>
              <a:rect l="l" t="t" r="r" b="b"/>
              <a:pathLst>
                <a:path w="7150734" h="9418320">
                  <a:moveTo>
                    <a:pt x="6096" y="6108"/>
                  </a:moveTo>
                  <a:lnTo>
                    <a:pt x="0" y="6108"/>
                  </a:lnTo>
                  <a:lnTo>
                    <a:pt x="0" y="9418320"/>
                  </a:lnTo>
                  <a:lnTo>
                    <a:pt x="6096" y="9418320"/>
                  </a:lnTo>
                  <a:lnTo>
                    <a:pt x="6096" y="6108"/>
                  </a:lnTo>
                  <a:close/>
                </a:path>
                <a:path w="7150734" h="9418320">
                  <a:moveTo>
                    <a:pt x="7150608" y="0"/>
                  </a:moveTo>
                  <a:lnTo>
                    <a:pt x="7144512" y="0"/>
                  </a:lnTo>
                  <a:lnTo>
                    <a:pt x="7144512" y="6096"/>
                  </a:lnTo>
                  <a:lnTo>
                    <a:pt x="7150608" y="6096"/>
                  </a:lnTo>
                  <a:lnTo>
                    <a:pt x="7150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9" name="object 19"/>
            <p:cNvSpPr/>
            <p:nvPr/>
          </p:nvSpPr>
          <p:spPr>
            <a:xfrm>
              <a:off x="310895" y="323100"/>
              <a:ext cx="6350" cy="9412605"/>
            </a:xfrm>
            <a:custGeom>
              <a:avLst/>
              <a:gdLst/>
              <a:ahLst/>
              <a:cxnLst/>
              <a:rect l="l" t="t" r="r" b="b"/>
              <a:pathLst>
                <a:path w="6350" h="9412605">
                  <a:moveTo>
                    <a:pt x="6096" y="0"/>
                  </a:moveTo>
                  <a:lnTo>
                    <a:pt x="0" y="0"/>
                  </a:lnTo>
                  <a:lnTo>
                    <a:pt x="0" y="9412211"/>
                  </a:lnTo>
                  <a:lnTo>
                    <a:pt x="6096" y="9412211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0" name="object 20"/>
            <p:cNvSpPr/>
            <p:nvPr/>
          </p:nvSpPr>
          <p:spPr>
            <a:xfrm>
              <a:off x="316992" y="323100"/>
              <a:ext cx="7150734" cy="9412605"/>
            </a:xfrm>
            <a:custGeom>
              <a:avLst/>
              <a:gdLst/>
              <a:ahLst/>
              <a:cxnLst/>
              <a:rect l="l" t="t" r="r" b="b"/>
              <a:pathLst>
                <a:path w="7150734" h="9412605">
                  <a:moveTo>
                    <a:pt x="6108" y="0"/>
                  </a:moveTo>
                  <a:lnTo>
                    <a:pt x="0" y="0"/>
                  </a:lnTo>
                  <a:lnTo>
                    <a:pt x="0" y="9412211"/>
                  </a:lnTo>
                  <a:lnTo>
                    <a:pt x="6108" y="9412211"/>
                  </a:lnTo>
                  <a:lnTo>
                    <a:pt x="6108" y="0"/>
                  </a:lnTo>
                  <a:close/>
                </a:path>
                <a:path w="7150734" h="9412605">
                  <a:moveTo>
                    <a:pt x="7150608" y="0"/>
                  </a:moveTo>
                  <a:lnTo>
                    <a:pt x="7144512" y="0"/>
                  </a:lnTo>
                  <a:lnTo>
                    <a:pt x="7144512" y="9412211"/>
                  </a:lnTo>
                  <a:lnTo>
                    <a:pt x="7150608" y="9412211"/>
                  </a:lnTo>
                  <a:lnTo>
                    <a:pt x="7150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1" name="object 21"/>
            <p:cNvSpPr/>
            <p:nvPr/>
          </p:nvSpPr>
          <p:spPr>
            <a:xfrm>
              <a:off x="7455407" y="323100"/>
              <a:ext cx="6350" cy="9412605"/>
            </a:xfrm>
            <a:custGeom>
              <a:avLst/>
              <a:gdLst/>
              <a:ahLst/>
              <a:cxnLst/>
              <a:rect l="l" t="t" r="r" b="b"/>
              <a:pathLst>
                <a:path w="6350" h="9412605">
                  <a:moveTo>
                    <a:pt x="6096" y="0"/>
                  </a:moveTo>
                  <a:lnTo>
                    <a:pt x="0" y="0"/>
                  </a:lnTo>
                  <a:lnTo>
                    <a:pt x="0" y="9412211"/>
                  </a:lnTo>
                  <a:lnTo>
                    <a:pt x="6096" y="9412211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2" name="object 22"/>
            <p:cNvSpPr/>
            <p:nvPr/>
          </p:nvSpPr>
          <p:spPr>
            <a:xfrm>
              <a:off x="304800" y="323100"/>
              <a:ext cx="7150734" cy="9431020"/>
            </a:xfrm>
            <a:custGeom>
              <a:avLst/>
              <a:gdLst/>
              <a:ahLst/>
              <a:cxnLst/>
              <a:rect l="l" t="t" r="r" b="b"/>
              <a:pathLst>
                <a:path w="7150734" h="9431020">
                  <a:moveTo>
                    <a:pt x="18288" y="9424403"/>
                  </a:moveTo>
                  <a:lnTo>
                    <a:pt x="6096" y="9424403"/>
                  </a:lnTo>
                  <a:lnTo>
                    <a:pt x="6096" y="9412211"/>
                  </a:lnTo>
                  <a:lnTo>
                    <a:pt x="0" y="9412211"/>
                  </a:lnTo>
                  <a:lnTo>
                    <a:pt x="0" y="9424403"/>
                  </a:lnTo>
                  <a:lnTo>
                    <a:pt x="0" y="9430499"/>
                  </a:lnTo>
                  <a:lnTo>
                    <a:pt x="6096" y="9430499"/>
                  </a:lnTo>
                  <a:lnTo>
                    <a:pt x="18288" y="9430499"/>
                  </a:lnTo>
                  <a:lnTo>
                    <a:pt x="18288" y="9424403"/>
                  </a:lnTo>
                  <a:close/>
                </a:path>
                <a:path w="7150734" h="9431020">
                  <a:moveTo>
                    <a:pt x="7150608" y="0"/>
                  </a:moveTo>
                  <a:lnTo>
                    <a:pt x="7144512" y="0"/>
                  </a:lnTo>
                  <a:lnTo>
                    <a:pt x="7144512" y="9412211"/>
                  </a:lnTo>
                  <a:lnTo>
                    <a:pt x="7150608" y="9412211"/>
                  </a:lnTo>
                  <a:lnTo>
                    <a:pt x="7150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3" name="object 23"/>
            <p:cNvSpPr/>
            <p:nvPr/>
          </p:nvSpPr>
          <p:spPr>
            <a:xfrm>
              <a:off x="310896" y="9735311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6096"/>
                  </a:moveTo>
                  <a:lnTo>
                    <a:pt x="6096" y="6096"/>
                  </a:ln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12192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60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4" name="object 24"/>
            <p:cNvSpPr/>
            <p:nvPr/>
          </p:nvSpPr>
          <p:spPr>
            <a:xfrm>
              <a:off x="316992" y="9735299"/>
              <a:ext cx="7132320" cy="18415"/>
            </a:xfrm>
            <a:custGeom>
              <a:avLst/>
              <a:gdLst/>
              <a:ahLst/>
              <a:cxnLst/>
              <a:rect l="l" t="t" r="r" b="b"/>
              <a:pathLst>
                <a:path w="7132320" h="18415">
                  <a:moveTo>
                    <a:pt x="6108" y="0"/>
                  </a:moveTo>
                  <a:lnTo>
                    <a:pt x="0" y="0"/>
                  </a:lnTo>
                  <a:lnTo>
                    <a:pt x="0" y="6108"/>
                  </a:lnTo>
                  <a:lnTo>
                    <a:pt x="6108" y="6108"/>
                  </a:lnTo>
                  <a:lnTo>
                    <a:pt x="6108" y="0"/>
                  </a:lnTo>
                  <a:close/>
                </a:path>
                <a:path w="7132320" h="18415">
                  <a:moveTo>
                    <a:pt x="7132307" y="12204"/>
                  </a:moveTo>
                  <a:lnTo>
                    <a:pt x="6096" y="12204"/>
                  </a:lnTo>
                  <a:lnTo>
                    <a:pt x="6096" y="18300"/>
                  </a:lnTo>
                  <a:lnTo>
                    <a:pt x="7132307" y="18300"/>
                  </a:lnTo>
                  <a:lnTo>
                    <a:pt x="7132307" y="122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5" name="object 25"/>
            <p:cNvSpPr/>
            <p:nvPr/>
          </p:nvSpPr>
          <p:spPr>
            <a:xfrm>
              <a:off x="323088" y="9741407"/>
              <a:ext cx="7126605" cy="6350"/>
            </a:xfrm>
            <a:custGeom>
              <a:avLst/>
              <a:gdLst/>
              <a:ahLst/>
              <a:cxnLst/>
              <a:rect l="l" t="t" r="r" b="b"/>
              <a:pathLst>
                <a:path w="7126605" h="6350">
                  <a:moveTo>
                    <a:pt x="7126211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7126211" y="6096"/>
                  </a:lnTo>
                  <a:lnTo>
                    <a:pt x="7126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6" name="object 26"/>
            <p:cNvSpPr/>
            <p:nvPr/>
          </p:nvSpPr>
          <p:spPr>
            <a:xfrm>
              <a:off x="323088" y="9735299"/>
              <a:ext cx="7145020" cy="18415"/>
            </a:xfrm>
            <a:custGeom>
              <a:avLst/>
              <a:gdLst/>
              <a:ahLst/>
              <a:cxnLst/>
              <a:rect l="l" t="t" r="r" b="b"/>
              <a:pathLst>
                <a:path w="7145020" h="18415">
                  <a:moveTo>
                    <a:pt x="7126211" y="0"/>
                  </a:moveTo>
                  <a:lnTo>
                    <a:pt x="0" y="0"/>
                  </a:lnTo>
                  <a:lnTo>
                    <a:pt x="0" y="6108"/>
                  </a:lnTo>
                  <a:lnTo>
                    <a:pt x="7126211" y="6108"/>
                  </a:lnTo>
                  <a:lnTo>
                    <a:pt x="7126211" y="0"/>
                  </a:lnTo>
                  <a:close/>
                </a:path>
                <a:path w="7145020" h="18415">
                  <a:moveTo>
                    <a:pt x="7144512" y="12"/>
                  </a:moveTo>
                  <a:lnTo>
                    <a:pt x="7138416" y="12"/>
                  </a:lnTo>
                  <a:lnTo>
                    <a:pt x="7138416" y="12204"/>
                  </a:lnTo>
                  <a:lnTo>
                    <a:pt x="7126224" y="12204"/>
                  </a:lnTo>
                  <a:lnTo>
                    <a:pt x="7126224" y="18300"/>
                  </a:lnTo>
                  <a:lnTo>
                    <a:pt x="7138416" y="18300"/>
                  </a:lnTo>
                  <a:lnTo>
                    <a:pt x="7144512" y="18300"/>
                  </a:lnTo>
                  <a:lnTo>
                    <a:pt x="7144512" y="12204"/>
                  </a:lnTo>
                  <a:lnTo>
                    <a:pt x="7144512" y="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7" name="object 27"/>
            <p:cNvSpPr/>
            <p:nvPr/>
          </p:nvSpPr>
          <p:spPr>
            <a:xfrm>
              <a:off x="7449311" y="9735311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0"/>
                  </a:moveTo>
                  <a:lnTo>
                    <a:pt x="6096" y="0"/>
                  </a:lnTo>
                  <a:lnTo>
                    <a:pt x="6096" y="6096"/>
                  </a:lnTo>
                  <a:lnTo>
                    <a:pt x="0" y="6096"/>
                  </a:lnTo>
                  <a:lnTo>
                    <a:pt x="0" y="12192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6096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8" name="object 28"/>
            <p:cNvSpPr/>
            <p:nvPr/>
          </p:nvSpPr>
          <p:spPr>
            <a:xfrm>
              <a:off x="7449311" y="9735299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6096" y="0"/>
                  </a:moveTo>
                  <a:lnTo>
                    <a:pt x="0" y="0"/>
                  </a:lnTo>
                  <a:lnTo>
                    <a:pt x="0" y="6108"/>
                  </a:lnTo>
                  <a:lnTo>
                    <a:pt x="6096" y="6108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</p:grpSp>
      <p:sp>
        <p:nvSpPr>
          <p:cNvPr id="30" name="object 40">
            <a:extLst>
              <a:ext uri="{FF2B5EF4-FFF2-40B4-BE49-F238E27FC236}">
                <a16:creationId xmlns:a16="http://schemas.microsoft.com/office/drawing/2014/main" id="{D1BABA19-88C9-4F44-BCB8-F28F829FD13D}"/>
              </a:ext>
            </a:extLst>
          </p:cNvPr>
          <p:cNvSpPr txBox="1"/>
          <p:nvPr/>
        </p:nvSpPr>
        <p:spPr>
          <a:xfrm>
            <a:off x="4578102" y="8734768"/>
            <a:ext cx="1418376" cy="11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60">
              <a:lnSpc>
                <a:spcPts val="785"/>
              </a:lnSpc>
            </a:pPr>
            <a:r>
              <a:rPr sz="1000" i="1" spc="-7" dirty="0">
                <a:latin typeface="Calibri"/>
                <a:cs typeface="Calibri"/>
              </a:rPr>
              <a:t>Revision</a:t>
            </a:r>
            <a:r>
              <a:rPr sz="1000" i="1" spc="-18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date: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7" dirty="0">
                <a:latin typeface="Calibri"/>
                <a:cs typeface="Calibri"/>
              </a:rPr>
              <a:t>04O</a:t>
            </a:r>
            <a:r>
              <a:rPr lang="en-US" sz="1000" i="1" spc="-7" dirty="0">
                <a:latin typeface="Calibri"/>
                <a:cs typeface="Calibri"/>
              </a:rPr>
              <a:t>CT</a:t>
            </a:r>
            <a:r>
              <a:rPr sz="1000" i="1" spc="-7" dirty="0">
                <a:latin typeface="Calibri"/>
                <a:cs typeface="Calibri"/>
              </a:rPr>
              <a:t>22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40" name="object 6">
            <a:extLst>
              <a:ext uri="{FF2B5EF4-FFF2-40B4-BE49-F238E27FC236}">
                <a16:creationId xmlns:a16="http://schemas.microsoft.com/office/drawing/2014/main" id="{F1B9FF67-A00A-4340-99C7-7D02EBB4B7AC}"/>
              </a:ext>
            </a:extLst>
          </p:cNvPr>
          <p:cNvSpPr txBox="1"/>
          <p:nvPr/>
        </p:nvSpPr>
        <p:spPr>
          <a:xfrm>
            <a:off x="706866" y="974290"/>
            <a:ext cx="4447856" cy="5873887"/>
          </a:xfrm>
          <a:prstGeom prst="rect">
            <a:avLst/>
          </a:prstGeom>
        </p:spPr>
        <p:txBody>
          <a:bodyPr vert="horz" wrap="square" lIns="0" tIns="8227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44623" algn="ctr">
              <a:spcBef>
                <a:spcPts val="65"/>
              </a:spcBef>
            </a:pPr>
            <a:r>
              <a:rPr sz="2000" b="1" i="1" dirty="0">
                <a:latin typeface="MS Mincho" panose="02020609040205080304" pitchFamily="49" charset="-128"/>
                <a:ea typeface="MS Mincho" panose="02020609040205080304" pitchFamily="49" charset="-128"/>
                <a:cs typeface="Times New Roman"/>
              </a:rPr>
              <a:t>2022</a:t>
            </a:r>
            <a:r>
              <a:rPr sz="2000" b="1" i="1" spc="-13" dirty="0">
                <a:latin typeface="MS Mincho" panose="02020609040205080304" pitchFamily="49" charset="-128"/>
                <a:ea typeface="MS Mincho" panose="02020609040205080304" pitchFamily="49" charset="-128"/>
                <a:cs typeface="Times New Roman"/>
              </a:rPr>
              <a:t> </a:t>
            </a:r>
            <a:r>
              <a:rPr sz="2000" b="1" i="1" spc="-83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インダストリーデイ企業説明</a:t>
            </a:r>
            <a:r>
              <a:rPr sz="2000" b="1" i="1" spc="-33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会</a:t>
            </a:r>
            <a:endParaRPr sz="2000" dirty="0">
              <a:latin typeface="MS Mincho" panose="02020609040205080304" pitchFamily="49" charset="-128"/>
              <a:ea typeface="MS Mincho" panose="02020609040205080304" pitchFamily="49" charset="-128"/>
              <a:cs typeface="MS Mincho"/>
            </a:endParaRPr>
          </a:p>
          <a:p>
            <a:pPr>
              <a:spcBef>
                <a:spcPts val="32"/>
              </a:spcBef>
            </a:pPr>
            <a:endParaRPr sz="1705" dirty="0">
              <a:latin typeface="MS Mincho"/>
              <a:cs typeface="MS Mincho"/>
            </a:endParaRPr>
          </a:p>
          <a:p>
            <a:pPr marL="1132313" marR="545589" indent="-500553">
              <a:lnSpc>
                <a:spcPct val="102299"/>
              </a:lnSpc>
            </a:pPr>
            <a:r>
              <a:rPr sz="1200" b="1" i="1" spc="75" dirty="0">
                <a:latin typeface="MS Mincho" panose="02020609040205080304" pitchFamily="49" charset="-128"/>
                <a:ea typeface="MS Mincho" panose="02020609040205080304" pitchFamily="49" charset="-128"/>
                <a:cs typeface="Times New Roman"/>
              </a:rPr>
              <a:t>11</a:t>
            </a:r>
            <a:r>
              <a:rPr sz="1200" b="1" i="1" spc="-118" dirty="0">
                <a:latin typeface="MS Mincho" panose="02020609040205080304" pitchFamily="49" charset="-128"/>
                <a:ea typeface="MS Mincho" panose="02020609040205080304" pitchFamily="49" charset="-128"/>
                <a:cs typeface="Times New Roman"/>
              </a:rPr>
              <a:t> </a:t>
            </a:r>
            <a:r>
              <a:rPr sz="1200" b="1" i="1" spc="-158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月 </a:t>
            </a:r>
            <a:r>
              <a:rPr sz="1200" b="1" i="1" spc="-7" dirty="0">
                <a:latin typeface="MS Mincho" panose="02020609040205080304" pitchFamily="49" charset="-128"/>
                <a:ea typeface="MS Mincho" panose="02020609040205080304" pitchFamily="49" charset="-128"/>
                <a:cs typeface="Times New Roman"/>
              </a:rPr>
              <a:t>1</a:t>
            </a:r>
            <a:r>
              <a:rPr lang="en-US" altLang="ja-JP" sz="1200" b="1" i="1" spc="-7" dirty="0">
                <a:latin typeface="MS Mincho" panose="02020609040205080304" pitchFamily="49" charset="-128"/>
                <a:ea typeface="MS Mincho" panose="02020609040205080304" pitchFamily="49" charset="-128"/>
                <a:cs typeface="Times New Roman"/>
              </a:rPr>
              <a:t>5</a:t>
            </a:r>
            <a:r>
              <a:rPr sz="1200" b="1" i="1" spc="-135" dirty="0">
                <a:latin typeface="MS Mincho" panose="02020609040205080304" pitchFamily="49" charset="-128"/>
                <a:ea typeface="MS Mincho" panose="02020609040205080304" pitchFamily="49" charset="-128"/>
                <a:cs typeface="Times New Roman"/>
              </a:rPr>
              <a:t> </a:t>
            </a:r>
            <a:r>
              <a:rPr sz="1200" b="1" i="1" spc="-75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日までに申込用紙をご返信ください</a:t>
            </a:r>
            <a:r>
              <a:rPr sz="1200" b="1" i="1" spc="-33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。</a:t>
            </a:r>
            <a:endParaRPr lang="en-US" sz="1200" b="1" i="1" spc="-33" dirty="0">
              <a:latin typeface="MS Mincho" panose="02020609040205080304" pitchFamily="49" charset="-128"/>
              <a:ea typeface="MS Mincho" panose="02020609040205080304" pitchFamily="49" charset="-128"/>
              <a:cs typeface="MS Mincho"/>
            </a:endParaRPr>
          </a:p>
          <a:p>
            <a:pPr marL="1132313" marR="545589" indent="-500553">
              <a:lnSpc>
                <a:spcPct val="102299"/>
              </a:lnSpc>
            </a:pPr>
            <a:r>
              <a:rPr lang="en-US" sz="1200" b="1" i="1" spc="-33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       </a:t>
            </a:r>
            <a:r>
              <a:rPr sz="1200" b="1" i="1" spc="-75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宛先</a:t>
            </a:r>
            <a:r>
              <a:rPr sz="1200" b="1" i="1" spc="-7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：</a:t>
            </a:r>
            <a:r>
              <a:rPr sz="1200" b="1" i="1" u="sng" spc="-7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S Mincho" panose="02020609040205080304" pitchFamily="49" charset="-128"/>
                <a:ea typeface="MS Mincho" panose="02020609040205080304" pitchFamily="49" charset="-128"/>
                <a:cs typeface="Times New Roman"/>
              </a:rPr>
              <a:t>IndustryDay@srf.navy.mil</a:t>
            </a:r>
            <a:endParaRPr sz="1200" dirty="0">
              <a:latin typeface="MS Mincho" panose="02020609040205080304" pitchFamily="49" charset="-128"/>
              <a:ea typeface="MS Mincho" panose="02020609040205080304" pitchFamily="49" charset="-128"/>
              <a:cs typeface="Times New Roman"/>
            </a:endParaRPr>
          </a:p>
          <a:p>
            <a:pPr>
              <a:spcBef>
                <a:spcPts val="27"/>
              </a:spcBef>
            </a:pPr>
            <a:endParaRPr sz="1332" dirty="0">
              <a:latin typeface="Times New Roman"/>
              <a:cs typeface="Times New Roman"/>
            </a:endParaRPr>
          </a:p>
          <a:p>
            <a:pPr marL="8660" marR="44166">
              <a:lnSpc>
                <a:spcPct val="126099"/>
              </a:lnSpc>
              <a:tabLst>
                <a:tab pos="943521" algn="l"/>
                <a:tab pos="3633346" algn="l"/>
                <a:tab pos="3940784" algn="l"/>
                <a:tab pos="4017859" algn="l"/>
              </a:tabLst>
            </a:pPr>
            <a:r>
              <a:rPr sz="1400" b="1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御</a:t>
            </a:r>
            <a:r>
              <a:rPr lang="ja-JP" altLang="en-US" sz="1400" b="1" spc="-18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社名</a:t>
            </a:r>
            <a:r>
              <a:rPr sz="1400" b="1" spc="-33" dirty="0">
                <a:latin typeface="MS Mincho" panose="02020609040205080304" pitchFamily="49" charset="-128"/>
                <a:ea typeface="MS Mincho" panose="02020609040205080304" pitchFamily="49" charset="-128"/>
                <a:cs typeface="Times New Roman"/>
              </a:rPr>
              <a:t>:</a:t>
            </a:r>
            <a:endParaRPr lang="en-US" sz="1400" b="1" u="sng" dirty="0">
              <a:uFill>
                <a:solidFill>
                  <a:srgbClr val="000000"/>
                </a:solidFill>
              </a:uFill>
              <a:latin typeface="MS Mincho" panose="02020609040205080304" pitchFamily="49" charset="-128"/>
              <a:ea typeface="MS Mincho" panose="02020609040205080304" pitchFamily="49" charset="-128"/>
              <a:cs typeface="Times New Roman"/>
            </a:endParaRPr>
          </a:p>
          <a:p>
            <a:pPr marL="8660" marR="44166">
              <a:lnSpc>
                <a:spcPct val="126099"/>
              </a:lnSpc>
              <a:tabLst>
                <a:tab pos="943521" algn="l"/>
                <a:tab pos="3633346" algn="l"/>
                <a:tab pos="3940784" algn="l"/>
                <a:tab pos="4017859" algn="l"/>
              </a:tabLst>
            </a:pPr>
            <a:r>
              <a:rPr sz="1400" b="1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御</a:t>
            </a:r>
            <a:r>
              <a:rPr sz="1400" b="1" spc="-18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氏</a:t>
            </a:r>
            <a:r>
              <a:rPr sz="1400" b="1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名</a:t>
            </a:r>
            <a:r>
              <a:rPr sz="1400" b="1" spc="-33" dirty="0">
                <a:latin typeface="MS Mincho" panose="02020609040205080304" pitchFamily="49" charset="-128"/>
                <a:ea typeface="MS Mincho" panose="02020609040205080304" pitchFamily="49" charset="-128"/>
                <a:cs typeface="Times New Roman"/>
              </a:rPr>
              <a:t>:</a:t>
            </a:r>
            <a:endParaRPr lang="en-US" sz="1400" b="1" dirty="0">
              <a:latin typeface="MS Mincho" panose="02020609040205080304" pitchFamily="49" charset="-128"/>
              <a:ea typeface="MS Mincho" panose="02020609040205080304" pitchFamily="49" charset="-128"/>
              <a:cs typeface="Times New Roman"/>
            </a:endParaRPr>
          </a:p>
          <a:p>
            <a:pPr marL="8660" marR="44166">
              <a:lnSpc>
                <a:spcPct val="126099"/>
              </a:lnSpc>
              <a:tabLst>
                <a:tab pos="943521" algn="l"/>
                <a:tab pos="3633346" algn="l"/>
                <a:tab pos="3940784" algn="l"/>
                <a:tab pos="4017859" algn="l"/>
              </a:tabLst>
            </a:pPr>
            <a:r>
              <a:rPr sz="1400" b="1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御</a:t>
            </a:r>
            <a:r>
              <a:rPr lang="ja-JP" altLang="en-US" sz="1400" b="1" spc="-18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役職名</a:t>
            </a:r>
            <a:r>
              <a:rPr sz="1400" b="1" spc="-33" dirty="0">
                <a:latin typeface="MS Mincho" panose="02020609040205080304" pitchFamily="49" charset="-128"/>
                <a:ea typeface="MS Mincho" panose="02020609040205080304" pitchFamily="49" charset="-128"/>
                <a:cs typeface="Times New Roman"/>
              </a:rPr>
              <a:t>:</a:t>
            </a:r>
            <a:endParaRPr sz="1400" dirty="0">
              <a:latin typeface="MS Mincho" panose="02020609040205080304" pitchFamily="49" charset="-128"/>
              <a:ea typeface="MS Mincho" panose="02020609040205080304" pitchFamily="49" charset="-128"/>
              <a:cs typeface="Times New Roman"/>
            </a:endParaRPr>
          </a:p>
          <a:p>
            <a:pPr marL="8660">
              <a:spcBef>
                <a:spcPts val="378"/>
              </a:spcBef>
              <a:tabLst>
                <a:tab pos="943521" algn="l"/>
                <a:tab pos="3670592" algn="l"/>
              </a:tabLst>
            </a:pPr>
            <a:r>
              <a:rPr sz="1400" b="1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電</a:t>
            </a:r>
            <a:r>
              <a:rPr sz="1400" b="1" spc="-18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話番</a:t>
            </a:r>
            <a:r>
              <a:rPr sz="1400" b="1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号</a:t>
            </a:r>
            <a:r>
              <a:rPr sz="1400" b="1" spc="-33" dirty="0">
                <a:latin typeface="MS Mincho" panose="02020609040205080304" pitchFamily="49" charset="-128"/>
                <a:ea typeface="MS Mincho" panose="02020609040205080304" pitchFamily="49" charset="-128"/>
                <a:cs typeface="Times New Roman"/>
              </a:rPr>
              <a:t>:</a:t>
            </a:r>
            <a:endParaRPr sz="1400" dirty="0">
              <a:latin typeface="MS Mincho" panose="02020609040205080304" pitchFamily="49" charset="-128"/>
              <a:ea typeface="MS Mincho" panose="02020609040205080304" pitchFamily="49" charset="-128"/>
              <a:cs typeface="Times New Roman"/>
            </a:endParaRPr>
          </a:p>
          <a:p>
            <a:pPr marL="8660">
              <a:spcBef>
                <a:spcPts val="393"/>
              </a:spcBef>
              <a:tabLst>
                <a:tab pos="1567483" algn="l"/>
                <a:tab pos="4058561" algn="l"/>
              </a:tabLst>
            </a:pPr>
            <a:r>
              <a:rPr sz="1400" b="1" dirty="0">
                <a:latin typeface="MS Mincho" panose="02020609040205080304" pitchFamily="49" charset="-128"/>
                <a:ea typeface="MS Mincho" panose="02020609040205080304" pitchFamily="49" charset="-128"/>
                <a:cs typeface="Times New Roman"/>
              </a:rPr>
              <a:t>E</a:t>
            </a:r>
            <a:r>
              <a:rPr sz="1400" b="1" spc="-43" dirty="0">
                <a:latin typeface="MS Mincho" panose="02020609040205080304" pitchFamily="49" charset="-128"/>
                <a:ea typeface="MS Mincho" panose="02020609040205080304" pitchFamily="49" charset="-128"/>
                <a:cs typeface="Times New Roman"/>
              </a:rPr>
              <a:t> </a:t>
            </a:r>
            <a:r>
              <a:rPr sz="1400" b="1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メー</a:t>
            </a:r>
            <a:r>
              <a:rPr sz="1400" b="1" spc="-18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ルア</a:t>
            </a:r>
            <a:r>
              <a:rPr sz="1400" b="1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ド</a:t>
            </a:r>
            <a:r>
              <a:rPr sz="1400" b="1" spc="-18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レ</a:t>
            </a:r>
            <a:r>
              <a:rPr sz="1400" b="1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ス</a:t>
            </a:r>
            <a:r>
              <a:rPr sz="1400" b="1" spc="-33" dirty="0">
                <a:latin typeface="MS Mincho" panose="02020609040205080304" pitchFamily="49" charset="-128"/>
                <a:ea typeface="MS Mincho" panose="02020609040205080304" pitchFamily="49" charset="-128"/>
                <a:cs typeface="Times New Roman"/>
              </a:rPr>
              <a:t>:</a:t>
            </a:r>
            <a:r>
              <a:rPr sz="1200" b="1" dirty="0">
                <a:latin typeface="MS Mincho" panose="02020609040205080304" pitchFamily="49" charset="-128"/>
                <a:ea typeface="MS Mincho" panose="02020609040205080304" pitchFamily="49" charset="-128"/>
                <a:cs typeface="Times New Roman"/>
              </a:rPr>
              <a:t>	</a:t>
            </a:r>
            <a:endParaRPr lang="en-US" sz="1200" dirty="0">
              <a:latin typeface="MS Mincho" panose="02020609040205080304" pitchFamily="49" charset="-128"/>
              <a:ea typeface="MS Mincho" panose="02020609040205080304" pitchFamily="49" charset="-128"/>
              <a:cs typeface="Times New Roman"/>
            </a:endParaRPr>
          </a:p>
          <a:p>
            <a:pPr marL="8660">
              <a:spcBef>
                <a:spcPts val="393"/>
              </a:spcBef>
              <a:tabLst>
                <a:tab pos="1567483" algn="l"/>
                <a:tab pos="4058561" algn="l"/>
              </a:tabLst>
            </a:pPr>
            <a:endParaRPr lang="en-US" altLang="ja-JP" sz="1200" b="1" dirty="0">
              <a:latin typeface="MS Mincho"/>
              <a:cs typeface="MS Mincho"/>
            </a:endParaRPr>
          </a:p>
          <a:p>
            <a:pPr marL="8660">
              <a:spcBef>
                <a:spcPts val="393"/>
              </a:spcBef>
              <a:tabLst>
                <a:tab pos="1567483" algn="l"/>
                <a:tab pos="4058561" algn="l"/>
              </a:tabLst>
            </a:pPr>
            <a:r>
              <a:rPr lang="ja-JP" altLang="en-US" sz="1200" b="1" dirty="0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ご</a:t>
            </a:r>
            <a:r>
              <a:rPr sz="1200" b="1" spc="-18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参加の</a:t>
            </a:r>
            <a:r>
              <a:rPr sz="1200" b="1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皆</a:t>
            </a:r>
            <a:r>
              <a:rPr sz="1200" b="1" spc="-18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様の</a:t>
            </a:r>
            <a:r>
              <a:rPr sz="1200" b="1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お</a:t>
            </a:r>
            <a:r>
              <a:rPr sz="1200" b="1" spc="-18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名前と</a:t>
            </a:r>
            <a:r>
              <a:rPr sz="1200" b="1" spc="-7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ご役職</a:t>
            </a:r>
            <a:r>
              <a:rPr sz="1200" b="1" spc="-18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名をご</a:t>
            </a:r>
            <a:r>
              <a:rPr sz="1200" b="1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記</a:t>
            </a:r>
            <a:r>
              <a:rPr sz="1200" b="1" spc="-18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入く</a:t>
            </a:r>
            <a:r>
              <a:rPr sz="1200" b="1" spc="-12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ださ</a:t>
            </a:r>
            <a:r>
              <a:rPr sz="1200" b="1" spc="-18" dirty="0" err="1">
                <a:latin typeface="MS Mincho" panose="02020609040205080304" pitchFamily="49" charset="-128"/>
                <a:ea typeface="MS Mincho" panose="02020609040205080304" pitchFamily="49" charset="-128"/>
                <a:cs typeface="MS Mincho"/>
              </a:rPr>
              <a:t>い</a:t>
            </a:r>
            <a:r>
              <a:rPr sz="1200" b="1" spc="-33" dirty="0">
                <a:latin typeface="MS Mincho"/>
                <a:cs typeface="MS Mincho"/>
              </a:rPr>
              <a:t>。</a:t>
            </a:r>
            <a:endParaRPr lang="en-US" sz="1200" b="1" spc="-33" dirty="0">
              <a:latin typeface="MS Mincho"/>
              <a:cs typeface="MS Mincho"/>
            </a:endParaRPr>
          </a:p>
          <a:p>
            <a:pPr marL="8660">
              <a:spcBef>
                <a:spcPts val="393"/>
              </a:spcBef>
              <a:tabLst>
                <a:tab pos="1567483" algn="l"/>
                <a:tab pos="4058561" algn="l"/>
              </a:tabLst>
            </a:pPr>
            <a:endParaRPr sz="1400" dirty="0">
              <a:latin typeface="MS Mincho"/>
              <a:cs typeface="MS Mincho"/>
            </a:endParaRPr>
          </a:p>
          <a:p>
            <a:pPr marL="164538">
              <a:spcBef>
                <a:spcPts val="312"/>
              </a:spcBef>
            </a:pPr>
            <a:r>
              <a:rPr sz="1400" b="1" spc="-18" dirty="0">
                <a:latin typeface="Times New Roman"/>
                <a:cs typeface="Times New Roman"/>
              </a:rPr>
              <a:t>1)</a:t>
            </a:r>
            <a:endParaRPr lang="en-US" sz="1400" b="1" spc="-18" dirty="0">
              <a:latin typeface="Times New Roman"/>
              <a:cs typeface="Times New Roman"/>
            </a:endParaRPr>
          </a:p>
          <a:p>
            <a:pPr marL="164538">
              <a:spcBef>
                <a:spcPts val="312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64538">
              <a:spcBef>
                <a:spcPts val="193"/>
              </a:spcBef>
            </a:pPr>
            <a:r>
              <a:rPr sz="1400" b="1" spc="-18" dirty="0">
                <a:latin typeface="Times New Roman"/>
                <a:cs typeface="Times New Roman"/>
              </a:rPr>
              <a:t>2)</a:t>
            </a:r>
            <a:endParaRPr lang="en-US" sz="1400" b="1" spc="-18" dirty="0">
              <a:latin typeface="Times New Roman"/>
              <a:cs typeface="Times New Roman"/>
            </a:endParaRPr>
          </a:p>
          <a:p>
            <a:pPr marL="164538">
              <a:spcBef>
                <a:spcPts val="193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64538">
              <a:spcBef>
                <a:spcPts val="198"/>
              </a:spcBef>
            </a:pPr>
            <a:r>
              <a:rPr sz="1400" b="1" spc="-18" dirty="0">
                <a:latin typeface="Times New Roman"/>
                <a:cs typeface="Times New Roman"/>
              </a:rPr>
              <a:t>3)</a:t>
            </a:r>
            <a:endParaRPr lang="en-US" sz="1400" b="1" spc="-18" dirty="0">
              <a:latin typeface="Times New Roman"/>
              <a:cs typeface="Times New Roman"/>
            </a:endParaRPr>
          </a:p>
          <a:p>
            <a:pPr marL="164538">
              <a:spcBef>
                <a:spcPts val="198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64538">
              <a:spcBef>
                <a:spcPts val="198"/>
              </a:spcBef>
            </a:pPr>
            <a:r>
              <a:rPr sz="1400" b="1" spc="-18" dirty="0">
                <a:latin typeface="Times New Roman"/>
                <a:cs typeface="Times New Roman"/>
              </a:rPr>
              <a:t>4)</a:t>
            </a:r>
            <a:endParaRPr lang="en-US" sz="1400" b="1" spc="-18" dirty="0">
              <a:latin typeface="Times New Roman"/>
              <a:cs typeface="Times New Roman"/>
            </a:endParaRPr>
          </a:p>
          <a:p>
            <a:pPr marL="164538">
              <a:spcBef>
                <a:spcPts val="198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64538">
              <a:spcBef>
                <a:spcPts val="212"/>
              </a:spcBef>
            </a:pPr>
            <a:r>
              <a:rPr sz="1400" b="1" spc="-18" dirty="0">
                <a:latin typeface="Times New Roman"/>
                <a:cs typeface="Times New Roman"/>
              </a:rPr>
              <a:t>5)</a:t>
            </a:r>
            <a:endParaRPr lang="en-US" sz="1400" b="1" spc="-18" dirty="0">
              <a:latin typeface="Times New Roman"/>
              <a:cs typeface="Times New Roman"/>
            </a:endParaRPr>
          </a:p>
          <a:p>
            <a:pPr marL="164538">
              <a:spcBef>
                <a:spcPts val="212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E471901-1B35-41D3-B680-98A5303D649D}"/>
              </a:ext>
            </a:extLst>
          </p:cNvPr>
          <p:cNvCxnSpPr/>
          <p:nvPr/>
        </p:nvCxnSpPr>
        <p:spPr>
          <a:xfrm>
            <a:off x="1524000" y="2359378"/>
            <a:ext cx="340380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3CF998A-CEEE-4B3E-9F8B-C361BA04B700}"/>
              </a:ext>
            </a:extLst>
          </p:cNvPr>
          <p:cNvCxnSpPr/>
          <p:nvPr/>
        </p:nvCxnSpPr>
        <p:spPr>
          <a:xfrm>
            <a:off x="1523999" y="2613378"/>
            <a:ext cx="340380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C4F9D2E-B6BE-46A4-BDAC-91D5EB26C8A9}"/>
              </a:ext>
            </a:extLst>
          </p:cNvPr>
          <p:cNvCxnSpPr/>
          <p:nvPr/>
        </p:nvCxnSpPr>
        <p:spPr>
          <a:xfrm>
            <a:off x="1523999" y="2895601"/>
            <a:ext cx="340380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C710E2B-86A8-42D5-9BA0-31AEF4DA390E}"/>
              </a:ext>
            </a:extLst>
          </p:cNvPr>
          <p:cNvCxnSpPr/>
          <p:nvPr/>
        </p:nvCxnSpPr>
        <p:spPr>
          <a:xfrm>
            <a:off x="1523999" y="3217335"/>
            <a:ext cx="340380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2DADFA4-3B76-4B18-BC96-6B64066731B0}"/>
              </a:ext>
            </a:extLst>
          </p:cNvPr>
          <p:cNvCxnSpPr>
            <a:cxnSpLocks/>
          </p:cNvCxnSpPr>
          <p:nvPr/>
        </p:nvCxnSpPr>
        <p:spPr>
          <a:xfrm>
            <a:off x="2246489" y="3476979"/>
            <a:ext cx="268131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C0CD336-49BF-4793-8830-0754931556C6}"/>
              </a:ext>
            </a:extLst>
          </p:cNvPr>
          <p:cNvCxnSpPr>
            <a:cxnSpLocks/>
          </p:cNvCxnSpPr>
          <p:nvPr/>
        </p:nvCxnSpPr>
        <p:spPr>
          <a:xfrm>
            <a:off x="1058141" y="4553528"/>
            <a:ext cx="386966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21B63D5-7573-4901-A956-23778ACEB2A6}"/>
              </a:ext>
            </a:extLst>
          </p:cNvPr>
          <p:cNvCxnSpPr>
            <a:cxnSpLocks/>
          </p:cNvCxnSpPr>
          <p:nvPr/>
        </p:nvCxnSpPr>
        <p:spPr>
          <a:xfrm>
            <a:off x="1058141" y="5044595"/>
            <a:ext cx="386966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3D5FFA5-4674-47CC-BB47-6E476927BCA5}"/>
              </a:ext>
            </a:extLst>
          </p:cNvPr>
          <p:cNvCxnSpPr>
            <a:cxnSpLocks/>
          </p:cNvCxnSpPr>
          <p:nvPr/>
        </p:nvCxnSpPr>
        <p:spPr>
          <a:xfrm>
            <a:off x="1058141" y="5546950"/>
            <a:ext cx="386966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44DB28B-2E6E-4205-BFE1-DBC0BA95B0DB}"/>
              </a:ext>
            </a:extLst>
          </p:cNvPr>
          <p:cNvCxnSpPr>
            <a:cxnSpLocks/>
          </p:cNvCxnSpPr>
          <p:nvPr/>
        </p:nvCxnSpPr>
        <p:spPr>
          <a:xfrm>
            <a:off x="1063786" y="6015439"/>
            <a:ext cx="386966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91CFA80-251C-4BEF-92DE-907B4228AB74}"/>
              </a:ext>
            </a:extLst>
          </p:cNvPr>
          <p:cNvCxnSpPr>
            <a:cxnSpLocks/>
          </p:cNvCxnSpPr>
          <p:nvPr/>
        </p:nvCxnSpPr>
        <p:spPr>
          <a:xfrm>
            <a:off x="1058141" y="6450061"/>
            <a:ext cx="386966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1493EE91-6DE5-40ED-98FF-B39C069FBB3B}"/>
              </a:ext>
            </a:extLst>
          </p:cNvPr>
          <p:cNvSpPr/>
          <p:nvPr/>
        </p:nvSpPr>
        <p:spPr>
          <a:xfrm>
            <a:off x="899160" y="6593417"/>
            <a:ext cx="42454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28" algn="ctr">
              <a:spcBef>
                <a:spcPts val="58"/>
              </a:spcBef>
              <a:tabLst>
                <a:tab pos="1560551" algn="l"/>
              </a:tabLst>
            </a:pPr>
            <a:r>
              <a:rPr lang="ja-JP" altLang="en-US" sz="1200" dirty="0">
                <a:latin typeface="MS Mincho"/>
                <a:cs typeface="MS Mincho"/>
              </a:rPr>
              <a:t>＊尚、お席に限りがありますので、参加人数を各企業</a:t>
            </a:r>
            <a:r>
              <a:rPr lang="en-US" altLang="ja-JP" sz="1200" dirty="0">
                <a:latin typeface="MS Mincho"/>
                <a:cs typeface="MS Mincho"/>
              </a:rPr>
              <a:t>2</a:t>
            </a:r>
            <a:r>
              <a:rPr lang="ja-JP" altLang="en-US" sz="1200" dirty="0">
                <a:latin typeface="MS Mincho"/>
                <a:cs typeface="MS Mincho"/>
              </a:rPr>
              <a:t>～</a:t>
            </a:r>
            <a:r>
              <a:rPr lang="en-US" altLang="ja-JP" sz="1200" dirty="0">
                <a:latin typeface="MS Mincho"/>
                <a:cs typeface="MS Mincho"/>
              </a:rPr>
              <a:t>3</a:t>
            </a:r>
            <a:r>
              <a:rPr lang="ja-JP" altLang="en-US" sz="1200" dirty="0">
                <a:latin typeface="MS Mincho"/>
                <a:cs typeface="MS Mincho"/>
              </a:rPr>
              <a:t>名に限らせていただく可能性がございます。後ほどご連絡差し上げます。ご了承ください。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713" y="3052"/>
            <a:ext cx="5801206" cy="9114381"/>
          </a:xfrm>
          <a:custGeom>
            <a:avLst/>
            <a:gdLst/>
            <a:ahLst/>
            <a:cxnLst/>
            <a:rect l="l" t="t" r="r" b="b"/>
            <a:pathLst>
              <a:path w="7772400" h="10058400">
                <a:moveTo>
                  <a:pt x="7772400" y="0"/>
                </a:moveTo>
                <a:lnTo>
                  <a:pt x="0" y="0"/>
                </a:lnTo>
                <a:lnTo>
                  <a:pt x="0" y="10058400"/>
                </a:lnTo>
                <a:lnTo>
                  <a:pt x="7772400" y="10058400"/>
                </a:lnTo>
                <a:lnTo>
                  <a:pt x="777240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sz="1227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0732" y="7134557"/>
            <a:ext cx="762865" cy="76615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183156" y="6465702"/>
            <a:ext cx="3737695" cy="0"/>
          </a:xfrm>
          <a:custGeom>
            <a:avLst/>
            <a:gdLst/>
            <a:ahLst/>
            <a:cxnLst/>
            <a:rect l="l" t="t" r="r" b="b"/>
            <a:pathLst>
              <a:path w="5481955">
                <a:moveTo>
                  <a:pt x="0" y="0"/>
                </a:moveTo>
                <a:lnTo>
                  <a:pt x="5481759" y="0"/>
                </a:lnTo>
              </a:path>
            </a:pathLst>
          </a:custGeom>
          <a:ln w="14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" name="object 5"/>
          <p:cNvSpPr/>
          <p:nvPr/>
        </p:nvSpPr>
        <p:spPr>
          <a:xfrm>
            <a:off x="1183156" y="5464991"/>
            <a:ext cx="3737695" cy="0"/>
          </a:xfrm>
          <a:custGeom>
            <a:avLst/>
            <a:gdLst/>
            <a:ahLst/>
            <a:cxnLst/>
            <a:rect l="l" t="t" r="r" b="b"/>
            <a:pathLst>
              <a:path w="5481955">
                <a:moveTo>
                  <a:pt x="0" y="0"/>
                </a:moveTo>
                <a:lnTo>
                  <a:pt x="5481416" y="0"/>
                </a:lnTo>
              </a:path>
            </a:pathLst>
          </a:custGeom>
          <a:ln w="14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" name="object 6"/>
          <p:cNvSpPr/>
          <p:nvPr/>
        </p:nvSpPr>
        <p:spPr>
          <a:xfrm>
            <a:off x="1183156" y="4450153"/>
            <a:ext cx="3737695" cy="0"/>
          </a:xfrm>
          <a:custGeom>
            <a:avLst/>
            <a:gdLst/>
            <a:ahLst/>
            <a:cxnLst/>
            <a:rect l="l" t="t" r="r" b="b"/>
            <a:pathLst>
              <a:path w="5481955">
                <a:moveTo>
                  <a:pt x="0" y="0"/>
                </a:moveTo>
                <a:lnTo>
                  <a:pt x="5481416" y="0"/>
                </a:lnTo>
              </a:path>
            </a:pathLst>
          </a:custGeom>
          <a:ln w="14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" name="object 7"/>
          <p:cNvSpPr/>
          <p:nvPr/>
        </p:nvSpPr>
        <p:spPr>
          <a:xfrm>
            <a:off x="1183156" y="4966388"/>
            <a:ext cx="3737695" cy="0"/>
          </a:xfrm>
          <a:custGeom>
            <a:avLst/>
            <a:gdLst/>
            <a:ahLst/>
            <a:cxnLst/>
            <a:rect l="l" t="t" r="r" b="b"/>
            <a:pathLst>
              <a:path w="5481955">
                <a:moveTo>
                  <a:pt x="0" y="0"/>
                </a:moveTo>
                <a:lnTo>
                  <a:pt x="5481416" y="0"/>
                </a:lnTo>
              </a:path>
            </a:pathLst>
          </a:custGeom>
          <a:ln w="14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" name="object 8"/>
          <p:cNvSpPr txBox="1"/>
          <p:nvPr/>
        </p:nvSpPr>
        <p:spPr>
          <a:xfrm>
            <a:off x="852165" y="619671"/>
            <a:ext cx="4165455" cy="5998652"/>
          </a:xfrm>
          <a:prstGeom prst="rect">
            <a:avLst/>
          </a:prstGeom>
        </p:spPr>
        <p:txBody>
          <a:bodyPr vert="horz" wrap="square" lIns="0" tIns="8658" rIns="0" bIns="0" rtlCol="0">
            <a:spAutoFit/>
          </a:bodyPr>
          <a:lstStyle/>
          <a:p>
            <a:pPr marR="30746" algn="ctr">
              <a:spcBef>
                <a:spcPts val="68"/>
              </a:spcBef>
            </a:pPr>
            <a:r>
              <a:rPr sz="2000" b="1" i="1" dirty="0">
                <a:latin typeface="Times New Roman"/>
                <a:cs typeface="Times New Roman"/>
              </a:rPr>
              <a:t>2022</a:t>
            </a:r>
            <a:r>
              <a:rPr sz="2000" b="1" i="1" spc="-18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INDUSTRY</a:t>
            </a:r>
            <a:r>
              <a:rPr sz="2000" b="1" i="1" spc="-33" dirty="0">
                <a:latin typeface="Times New Roman"/>
                <a:cs typeface="Times New Roman"/>
              </a:rPr>
              <a:t> </a:t>
            </a:r>
            <a:r>
              <a:rPr sz="2000" b="1" i="1" dirty="0">
                <a:latin typeface="Times New Roman"/>
                <a:cs typeface="Times New Roman"/>
              </a:rPr>
              <a:t>DAY</a:t>
            </a:r>
            <a:r>
              <a:rPr sz="2000" b="1" i="1" spc="-18" dirty="0">
                <a:latin typeface="Times New Roman"/>
                <a:cs typeface="Times New Roman"/>
              </a:rPr>
              <a:t> </a:t>
            </a:r>
            <a:r>
              <a:rPr sz="2000" b="1" i="1" spc="-7" dirty="0">
                <a:latin typeface="Times New Roman"/>
                <a:cs typeface="Times New Roman"/>
              </a:rPr>
              <a:t>CONFERENCE</a:t>
            </a:r>
            <a:endParaRPr sz="2000" dirty="0">
              <a:latin typeface="Times New Roman"/>
              <a:cs typeface="Times New Roman"/>
            </a:endParaRPr>
          </a:p>
          <a:p>
            <a:pPr>
              <a:spcBef>
                <a:spcPts val="33"/>
              </a:spcBef>
            </a:pPr>
            <a:endParaRPr sz="1908" dirty="0">
              <a:latin typeface="Times New Roman"/>
              <a:cs typeface="Times New Roman"/>
            </a:endParaRPr>
          </a:p>
          <a:p>
            <a:pPr marL="112581" marR="143323" algn="ctr">
              <a:lnSpc>
                <a:spcPts val="1263"/>
              </a:lnSpc>
            </a:pPr>
            <a:r>
              <a:rPr sz="1200" b="1" i="1" spc="-7" dirty="0">
                <a:latin typeface="Times New Roman"/>
                <a:cs typeface="Times New Roman"/>
              </a:rPr>
              <a:t>Please</a:t>
            </a:r>
            <a:r>
              <a:rPr sz="1200" b="1" i="1" spc="-18" dirty="0">
                <a:latin typeface="Times New Roman"/>
                <a:cs typeface="Times New Roman"/>
              </a:rPr>
              <a:t> </a:t>
            </a:r>
            <a:r>
              <a:rPr sz="1200" b="1" i="1" spc="-7" dirty="0">
                <a:latin typeface="Times New Roman"/>
                <a:cs typeface="Times New Roman"/>
              </a:rPr>
              <a:t>complete </a:t>
            </a:r>
            <a:r>
              <a:rPr sz="1200" b="1" i="1" dirty="0">
                <a:latin typeface="Times New Roman"/>
                <a:cs typeface="Times New Roman"/>
              </a:rPr>
              <a:t>RSVP</a:t>
            </a:r>
            <a:r>
              <a:rPr sz="1200" b="1" i="1" spc="12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form</a:t>
            </a:r>
            <a:r>
              <a:rPr sz="1200" b="1" i="1" spc="7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and</a:t>
            </a:r>
            <a:r>
              <a:rPr sz="1200" b="1" i="1" spc="18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email</a:t>
            </a:r>
            <a:r>
              <a:rPr sz="1200" b="1" i="1" spc="13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u="sng" spc="-7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IndustryDay@srf.navy.mil</a:t>
            </a:r>
            <a:r>
              <a:rPr sz="1200" b="1" i="1" spc="-7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by</a:t>
            </a:r>
            <a:r>
              <a:rPr sz="1200" b="1" i="1" spc="-12" dirty="0">
                <a:latin typeface="Times New Roman"/>
                <a:cs typeface="Times New Roman"/>
              </a:rPr>
              <a:t> </a:t>
            </a:r>
            <a:r>
              <a:rPr sz="1200" b="1" i="1" spc="-13" dirty="0">
                <a:latin typeface="Times New Roman"/>
                <a:cs typeface="Times New Roman"/>
              </a:rPr>
              <a:t>Friday,</a:t>
            </a:r>
            <a:r>
              <a:rPr sz="1200" b="1" i="1" spc="-12" dirty="0">
                <a:latin typeface="Times New Roman"/>
                <a:cs typeface="Times New Roman"/>
              </a:rPr>
              <a:t> </a:t>
            </a:r>
            <a:r>
              <a:rPr sz="1200" b="1" i="1" spc="-18" dirty="0">
                <a:latin typeface="Times New Roman"/>
                <a:cs typeface="Times New Roman"/>
              </a:rPr>
              <a:t>November </a:t>
            </a:r>
            <a:r>
              <a:rPr sz="1200" b="1" i="1" dirty="0">
                <a:latin typeface="Times New Roman"/>
                <a:cs typeface="Times New Roman"/>
              </a:rPr>
              <a:t>1</a:t>
            </a:r>
            <a:r>
              <a:rPr lang="en-US" altLang="ja-JP" sz="1200" b="1" i="1" dirty="0">
                <a:latin typeface="Times New Roman"/>
                <a:cs typeface="Times New Roman"/>
              </a:rPr>
              <a:t>5</a:t>
            </a:r>
            <a:r>
              <a:rPr sz="1200" b="1" i="1" baseline="29100" dirty="0">
                <a:latin typeface="Times New Roman"/>
                <a:cs typeface="Times New Roman"/>
              </a:rPr>
              <a:t>th</a:t>
            </a:r>
            <a:r>
              <a:rPr sz="1200" b="1" i="1" spc="133" baseline="29100" dirty="0">
                <a:latin typeface="Times New Roman"/>
                <a:cs typeface="Times New Roman"/>
              </a:rPr>
              <a:t> </a:t>
            </a:r>
            <a:r>
              <a:rPr sz="1200" b="1" i="1" spc="-13" dirty="0">
                <a:latin typeface="Times New Roman"/>
                <a:cs typeface="Times New Roman"/>
              </a:rPr>
              <a:t>2022</a:t>
            </a:r>
            <a:endParaRPr sz="1200" dirty="0">
              <a:latin typeface="Times New Roman"/>
              <a:cs typeface="Times New Roman"/>
            </a:endParaRPr>
          </a:p>
          <a:p>
            <a:pPr>
              <a:spcBef>
                <a:spcPts val="33"/>
              </a:spcBef>
            </a:pPr>
            <a:endParaRPr sz="1398" dirty="0">
              <a:latin typeface="Times New Roman"/>
              <a:cs typeface="Times New Roman"/>
            </a:endParaRPr>
          </a:p>
          <a:p>
            <a:pPr marL="77510" marR="71446" algn="just">
              <a:lnSpc>
                <a:spcPct val="113599"/>
              </a:lnSpc>
              <a:tabLst>
                <a:tab pos="4075020" algn="l"/>
                <a:tab pos="4088437" algn="l"/>
              </a:tabLst>
            </a:pPr>
            <a:r>
              <a:rPr lang="en-US" sz="1400" b="1" dirty="0">
                <a:latin typeface="Times New Roman"/>
                <a:cs typeface="Times New Roman"/>
              </a:rPr>
              <a:t>Company Name</a:t>
            </a:r>
            <a:r>
              <a:rPr sz="1400" b="1" dirty="0">
                <a:latin typeface="Times New Roman"/>
                <a:cs typeface="Times New Roman"/>
              </a:rPr>
              <a:t>: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b="1" dirty="0">
                <a:latin typeface="Times New Roman"/>
                <a:cs typeface="Times New Roman"/>
              </a:rPr>
              <a:t> First Name: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b="1" dirty="0">
                <a:latin typeface="Times New Roman"/>
                <a:cs typeface="Times New Roman"/>
              </a:rPr>
              <a:t> Last Name:</a:t>
            </a:r>
            <a:r>
              <a:rPr sz="1400" b="1" spc="955" dirty="0"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	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lang="en-US" sz="1400" b="1" dirty="0">
                <a:latin typeface="Times New Roman"/>
                <a:cs typeface="Times New Roman"/>
              </a:rPr>
              <a:t>Title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r>
              <a:rPr sz="1400" b="1" spc="613" dirty="0"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	</a:t>
            </a:r>
            <a:r>
              <a:rPr sz="1400" b="1" dirty="0">
                <a:latin typeface="Times New Roman"/>
                <a:cs typeface="Times New Roman"/>
              </a:rPr>
              <a:t> Daytime Phone:</a:t>
            </a:r>
            <a:r>
              <a:rPr sz="1400" b="1" spc="1098" dirty="0"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	</a:t>
            </a:r>
            <a:r>
              <a:rPr sz="1400" b="1" dirty="0">
                <a:latin typeface="Times New Roman"/>
                <a:cs typeface="Times New Roman"/>
              </a:rPr>
              <a:t> Email Address:</a:t>
            </a:r>
            <a:r>
              <a:rPr sz="1400" b="1" spc="1378" dirty="0"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	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67" dirty="0">
              <a:latin typeface="Times New Roman"/>
              <a:cs typeface="Times New Roman"/>
            </a:endParaRPr>
          </a:p>
          <a:p>
            <a:pPr marL="233823" marR="784604" indent="-156318">
              <a:lnSpc>
                <a:spcPct val="113300"/>
              </a:lnSpc>
            </a:pPr>
            <a:r>
              <a:rPr sz="1200" b="1" dirty="0">
                <a:latin typeface="Times New Roman"/>
                <a:cs typeface="Times New Roman"/>
              </a:rPr>
              <a:t>Name</a:t>
            </a:r>
            <a:r>
              <a:rPr sz="1200" b="1" spc="-32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43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additional</a:t>
            </a:r>
            <a:r>
              <a:rPr sz="1200" b="1" spc="-38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attending</a:t>
            </a:r>
            <a:r>
              <a:rPr sz="1200" b="1" spc="-32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guest(s)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and</a:t>
            </a:r>
            <a:r>
              <a:rPr sz="1200" b="1" spc="-47" dirty="0">
                <a:latin typeface="Times New Roman"/>
                <a:cs typeface="Times New Roman"/>
              </a:rPr>
              <a:t> </a:t>
            </a:r>
            <a:r>
              <a:rPr sz="1200" b="1" spc="-7" dirty="0">
                <a:latin typeface="Times New Roman"/>
                <a:cs typeface="Times New Roman"/>
              </a:rPr>
              <a:t>title(s):</a:t>
            </a:r>
            <a:endParaRPr lang="en-US" sz="1200" b="1" spc="-7" dirty="0">
              <a:latin typeface="Times New Roman"/>
              <a:cs typeface="Times New Roman"/>
            </a:endParaRPr>
          </a:p>
          <a:p>
            <a:pPr marL="233823" marR="784604" indent="-156318">
              <a:lnSpc>
                <a:spcPct val="113300"/>
              </a:lnSpc>
            </a:pPr>
            <a:endParaRPr lang="en-US" sz="1200" b="1" spc="-7" dirty="0">
              <a:latin typeface="Times New Roman"/>
              <a:cs typeface="Times New Roman"/>
            </a:endParaRPr>
          </a:p>
          <a:p>
            <a:pPr marL="233823" marR="784604" indent="-156318">
              <a:lnSpc>
                <a:spcPct val="113300"/>
              </a:lnSpc>
            </a:pPr>
            <a:r>
              <a:rPr lang="ja-JP" altLang="en-US" sz="1200" b="1" spc="-7" dirty="0">
                <a:latin typeface="Times New Roman"/>
                <a:cs typeface="Times New Roman"/>
              </a:rPr>
              <a:t>　</a:t>
            </a:r>
            <a:r>
              <a:rPr sz="1400" b="1" spc="-18" dirty="0">
                <a:latin typeface="Times New Roman"/>
                <a:cs typeface="Times New Roman"/>
              </a:rPr>
              <a:t>1)</a:t>
            </a:r>
            <a:endParaRPr lang="en-US" sz="1400" b="1" spc="-18" dirty="0">
              <a:latin typeface="Times New Roman"/>
              <a:cs typeface="Times New Roman"/>
            </a:endParaRPr>
          </a:p>
          <a:p>
            <a:pPr marL="233823" marR="784604" indent="-156318">
              <a:lnSpc>
                <a:spcPct val="1133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233823">
              <a:spcBef>
                <a:spcPts val="198"/>
              </a:spcBef>
            </a:pPr>
            <a:r>
              <a:rPr sz="1400" b="1" spc="-18" dirty="0">
                <a:latin typeface="Times New Roman"/>
                <a:cs typeface="Times New Roman"/>
              </a:rPr>
              <a:t>2)</a:t>
            </a:r>
            <a:endParaRPr lang="en-US" sz="1400" b="1" spc="-18" dirty="0">
              <a:latin typeface="Times New Roman"/>
              <a:cs typeface="Times New Roman"/>
            </a:endParaRPr>
          </a:p>
          <a:p>
            <a:pPr marL="233823">
              <a:spcBef>
                <a:spcPts val="198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233823">
              <a:spcBef>
                <a:spcPts val="212"/>
              </a:spcBef>
            </a:pPr>
            <a:r>
              <a:rPr sz="1400" b="1" spc="-18" dirty="0">
                <a:latin typeface="Times New Roman"/>
                <a:cs typeface="Times New Roman"/>
              </a:rPr>
              <a:t>3)</a:t>
            </a:r>
            <a:endParaRPr lang="en-US" sz="1400" b="1" spc="-18" dirty="0">
              <a:latin typeface="Times New Roman"/>
              <a:cs typeface="Times New Roman"/>
            </a:endParaRPr>
          </a:p>
          <a:p>
            <a:pPr marL="233823">
              <a:spcBef>
                <a:spcPts val="212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233823">
              <a:spcBef>
                <a:spcPts val="193"/>
              </a:spcBef>
            </a:pPr>
            <a:r>
              <a:rPr sz="1400" b="1" spc="-18" dirty="0">
                <a:latin typeface="Times New Roman"/>
                <a:cs typeface="Times New Roman"/>
              </a:rPr>
              <a:t>4)</a:t>
            </a:r>
            <a:endParaRPr lang="en-US" sz="1400" b="1" spc="-18" dirty="0">
              <a:latin typeface="Times New Roman"/>
              <a:cs typeface="Times New Roman"/>
            </a:endParaRPr>
          </a:p>
          <a:p>
            <a:pPr marL="233823">
              <a:spcBef>
                <a:spcPts val="193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233823">
              <a:spcBef>
                <a:spcPts val="198"/>
              </a:spcBef>
            </a:pPr>
            <a:r>
              <a:rPr sz="1400" b="1" spc="-18" dirty="0">
                <a:latin typeface="Times New Roman"/>
                <a:cs typeface="Times New Roman"/>
              </a:rPr>
              <a:t>5)</a:t>
            </a:r>
            <a:endParaRPr lang="en-US" sz="1400" b="1" spc="-18" dirty="0">
              <a:latin typeface="Times New Roman"/>
              <a:cs typeface="Times New Roman"/>
            </a:endParaRPr>
          </a:p>
          <a:p>
            <a:pPr marL="233823">
              <a:spcBef>
                <a:spcPts val="198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83156" y="5944661"/>
            <a:ext cx="3738132" cy="0"/>
          </a:xfrm>
          <a:custGeom>
            <a:avLst/>
            <a:gdLst/>
            <a:ahLst/>
            <a:cxnLst/>
            <a:rect l="l" t="t" r="r" b="b"/>
            <a:pathLst>
              <a:path w="5482590">
                <a:moveTo>
                  <a:pt x="0" y="0"/>
                </a:moveTo>
                <a:lnTo>
                  <a:pt x="5482239" y="0"/>
                </a:lnTo>
              </a:path>
            </a:pathLst>
          </a:custGeom>
          <a:ln w="14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59328" y="7210669"/>
            <a:ext cx="1016145" cy="306965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4355572" y="7573182"/>
            <a:ext cx="931718" cy="169625"/>
          </a:xfrm>
          <a:prstGeom prst="rect">
            <a:avLst/>
          </a:prstGeom>
        </p:spPr>
        <p:txBody>
          <a:bodyPr vert="horz" wrap="square" lIns="0" tIns="15585" rIns="0" bIns="0" rtlCol="0">
            <a:spAutoFit/>
          </a:bodyPr>
          <a:lstStyle/>
          <a:p>
            <a:pPr marL="320425" marR="3465" indent="-311766">
              <a:lnSpc>
                <a:spcPts val="607"/>
              </a:lnSpc>
              <a:spcBef>
                <a:spcPts val="123"/>
              </a:spcBef>
            </a:pPr>
            <a:r>
              <a:rPr sz="545" b="1" dirty="0">
                <a:solidFill>
                  <a:srgbClr val="000099"/>
                </a:solidFill>
                <a:latin typeface="Arial"/>
                <a:cs typeface="Arial"/>
              </a:rPr>
              <a:t>FLEET</a:t>
            </a:r>
            <a:r>
              <a:rPr sz="545" b="1" spc="-2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545" b="1" dirty="0">
                <a:solidFill>
                  <a:srgbClr val="000099"/>
                </a:solidFill>
                <a:latin typeface="Arial"/>
                <a:cs typeface="Arial"/>
              </a:rPr>
              <a:t>LOGISTICS</a:t>
            </a:r>
            <a:r>
              <a:rPr sz="545" b="1" spc="-18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545" b="1" spc="-7" dirty="0">
                <a:solidFill>
                  <a:srgbClr val="000099"/>
                </a:solidFill>
                <a:latin typeface="Arial"/>
                <a:cs typeface="Arial"/>
              </a:rPr>
              <a:t>CENTER SASEBO</a:t>
            </a:r>
            <a:endParaRPr sz="545" dirty="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0" y="0"/>
            <a:ext cx="5851525" cy="9144000"/>
            <a:chOff x="304800" y="304800"/>
            <a:chExt cx="7162800" cy="9448800"/>
          </a:xfrm>
        </p:grpSpPr>
        <p:sp>
          <p:nvSpPr>
            <p:cNvPr id="13" name="object 13"/>
            <p:cNvSpPr/>
            <p:nvPr/>
          </p:nvSpPr>
          <p:spPr>
            <a:xfrm>
              <a:off x="304800" y="304799"/>
              <a:ext cx="18415" cy="18415"/>
            </a:xfrm>
            <a:custGeom>
              <a:avLst/>
              <a:gdLst/>
              <a:ahLst/>
              <a:cxnLst/>
              <a:rect l="l" t="t" r="r" b="b"/>
              <a:pathLst>
                <a:path w="18414" h="18414">
                  <a:moveTo>
                    <a:pt x="18288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18288"/>
                  </a:lnTo>
                  <a:lnTo>
                    <a:pt x="6096" y="18288"/>
                  </a:lnTo>
                  <a:lnTo>
                    <a:pt x="6096" y="6096"/>
                  </a:lnTo>
                  <a:lnTo>
                    <a:pt x="18288" y="6096"/>
                  </a:lnTo>
                  <a:lnTo>
                    <a:pt x="182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4" name="object 14"/>
            <p:cNvSpPr/>
            <p:nvPr/>
          </p:nvSpPr>
          <p:spPr>
            <a:xfrm>
              <a:off x="310896" y="310895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12192"/>
                  </a:lnTo>
                  <a:lnTo>
                    <a:pt x="6096" y="12192"/>
                  </a:lnTo>
                  <a:lnTo>
                    <a:pt x="6096" y="6096"/>
                  </a:lnTo>
                  <a:lnTo>
                    <a:pt x="12192" y="6096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5" name="object 15"/>
            <p:cNvSpPr/>
            <p:nvPr/>
          </p:nvSpPr>
          <p:spPr>
            <a:xfrm>
              <a:off x="316992" y="304799"/>
              <a:ext cx="7132320" cy="18415"/>
            </a:xfrm>
            <a:custGeom>
              <a:avLst/>
              <a:gdLst/>
              <a:ahLst/>
              <a:cxnLst/>
              <a:rect l="l" t="t" r="r" b="b"/>
              <a:pathLst>
                <a:path w="7132320" h="18414">
                  <a:moveTo>
                    <a:pt x="6108" y="12192"/>
                  </a:moveTo>
                  <a:lnTo>
                    <a:pt x="0" y="12192"/>
                  </a:lnTo>
                  <a:lnTo>
                    <a:pt x="0" y="18288"/>
                  </a:lnTo>
                  <a:lnTo>
                    <a:pt x="6108" y="18288"/>
                  </a:lnTo>
                  <a:lnTo>
                    <a:pt x="6108" y="12192"/>
                  </a:lnTo>
                  <a:close/>
                </a:path>
                <a:path w="7132320" h="18414">
                  <a:moveTo>
                    <a:pt x="7132307" y="0"/>
                  </a:moveTo>
                  <a:lnTo>
                    <a:pt x="6096" y="0"/>
                  </a:lnTo>
                  <a:lnTo>
                    <a:pt x="6096" y="6096"/>
                  </a:lnTo>
                  <a:lnTo>
                    <a:pt x="7132307" y="6096"/>
                  </a:lnTo>
                  <a:lnTo>
                    <a:pt x="713230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6" name="object 16"/>
            <p:cNvSpPr/>
            <p:nvPr/>
          </p:nvSpPr>
          <p:spPr>
            <a:xfrm>
              <a:off x="323088" y="310895"/>
              <a:ext cx="7126605" cy="6350"/>
            </a:xfrm>
            <a:custGeom>
              <a:avLst/>
              <a:gdLst/>
              <a:ahLst/>
              <a:cxnLst/>
              <a:rect l="l" t="t" r="r" b="b"/>
              <a:pathLst>
                <a:path w="7126605" h="6350">
                  <a:moveTo>
                    <a:pt x="7126211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7126211" y="6096"/>
                  </a:lnTo>
                  <a:lnTo>
                    <a:pt x="7126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7" name="object 17"/>
            <p:cNvSpPr/>
            <p:nvPr/>
          </p:nvSpPr>
          <p:spPr>
            <a:xfrm>
              <a:off x="323088" y="304799"/>
              <a:ext cx="7145020" cy="18415"/>
            </a:xfrm>
            <a:custGeom>
              <a:avLst/>
              <a:gdLst/>
              <a:ahLst/>
              <a:cxnLst/>
              <a:rect l="l" t="t" r="r" b="b"/>
              <a:pathLst>
                <a:path w="7145020" h="18414">
                  <a:moveTo>
                    <a:pt x="7126211" y="12192"/>
                  </a:moveTo>
                  <a:lnTo>
                    <a:pt x="0" y="12192"/>
                  </a:lnTo>
                  <a:lnTo>
                    <a:pt x="0" y="18288"/>
                  </a:lnTo>
                  <a:lnTo>
                    <a:pt x="7126211" y="18288"/>
                  </a:lnTo>
                  <a:lnTo>
                    <a:pt x="7126211" y="12192"/>
                  </a:lnTo>
                  <a:close/>
                </a:path>
                <a:path w="7145020" h="18414">
                  <a:moveTo>
                    <a:pt x="7144512" y="0"/>
                  </a:moveTo>
                  <a:lnTo>
                    <a:pt x="7138416" y="0"/>
                  </a:lnTo>
                  <a:lnTo>
                    <a:pt x="7126224" y="0"/>
                  </a:lnTo>
                  <a:lnTo>
                    <a:pt x="7126224" y="6096"/>
                  </a:lnTo>
                  <a:lnTo>
                    <a:pt x="7138416" y="6096"/>
                  </a:lnTo>
                  <a:lnTo>
                    <a:pt x="7138416" y="18288"/>
                  </a:lnTo>
                  <a:lnTo>
                    <a:pt x="7144512" y="18288"/>
                  </a:lnTo>
                  <a:lnTo>
                    <a:pt x="7144512" y="6096"/>
                  </a:lnTo>
                  <a:lnTo>
                    <a:pt x="714451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8" name="object 18"/>
            <p:cNvSpPr/>
            <p:nvPr/>
          </p:nvSpPr>
          <p:spPr>
            <a:xfrm>
              <a:off x="7449311" y="310895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0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6096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6096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9" name="object 19"/>
            <p:cNvSpPr/>
            <p:nvPr/>
          </p:nvSpPr>
          <p:spPr>
            <a:xfrm>
              <a:off x="304800" y="316991"/>
              <a:ext cx="7150734" cy="9418320"/>
            </a:xfrm>
            <a:custGeom>
              <a:avLst/>
              <a:gdLst/>
              <a:ahLst/>
              <a:cxnLst/>
              <a:rect l="l" t="t" r="r" b="b"/>
              <a:pathLst>
                <a:path w="7150734" h="9418320">
                  <a:moveTo>
                    <a:pt x="6096" y="6108"/>
                  </a:moveTo>
                  <a:lnTo>
                    <a:pt x="0" y="6108"/>
                  </a:lnTo>
                  <a:lnTo>
                    <a:pt x="0" y="9418320"/>
                  </a:lnTo>
                  <a:lnTo>
                    <a:pt x="6096" y="9418320"/>
                  </a:lnTo>
                  <a:lnTo>
                    <a:pt x="6096" y="6108"/>
                  </a:lnTo>
                  <a:close/>
                </a:path>
                <a:path w="7150734" h="9418320">
                  <a:moveTo>
                    <a:pt x="7150608" y="0"/>
                  </a:moveTo>
                  <a:lnTo>
                    <a:pt x="7144512" y="0"/>
                  </a:lnTo>
                  <a:lnTo>
                    <a:pt x="7144512" y="6096"/>
                  </a:lnTo>
                  <a:lnTo>
                    <a:pt x="7150608" y="6096"/>
                  </a:lnTo>
                  <a:lnTo>
                    <a:pt x="7150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0" name="object 20"/>
            <p:cNvSpPr/>
            <p:nvPr/>
          </p:nvSpPr>
          <p:spPr>
            <a:xfrm>
              <a:off x="310895" y="323100"/>
              <a:ext cx="6350" cy="9412605"/>
            </a:xfrm>
            <a:custGeom>
              <a:avLst/>
              <a:gdLst/>
              <a:ahLst/>
              <a:cxnLst/>
              <a:rect l="l" t="t" r="r" b="b"/>
              <a:pathLst>
                <a:path w="6350" h="9412605">
                  <a:moveTo>
                    <a:pt x="6096" y="0"/>
                  </a:moveTo>
                  <a:lnTo>
                    <a:pt x="0" y="0"/>
                  </a:lnTo>
                  <a:lnTo>
                    <a:pt x="0" y="9412211"/>
                  </a:lnTo>
                  <a:lnTo>
                    <a:pt x="6096" y="9412211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1" name="object 21"/>
            <p:cNvSpPr/>
            <p:nvPr/>
          </p:nvSpPr>
          <p:spPr>
            <a:xfrm>
              <a:off x="316992" y="323100"/>
              <a:ext cx="7150734" cy="9412605"/>
            </a:xfrm>
            <a:custGeom>
              <a:avLst/>
              <a:gdLst/>
              <a:ahLst/>
              <a:cxnLst/>
              <a:rect l="l" t="t" r="r" b="b"/>
              <a:pathLst>
                <a:path w="7150734" h="9412605">
                  <a:moveTo>
                    <a:pt x="6108" y="0"/>
                  </a:moveTo>
                  <a:lnTo>
                    <a:pt x="0" y="0"/>
                  </a:lnTo>
                  <a:lnTo>
                    <a:pt x="0" y="9412211"/>
                  </a:lnTo>
                  <a:lnTo>
                    <a:pt x="6108" y="9412211"/>
                  </a:lnTo>
                  <a:lnTo>
                    <a:pt x="6108" y="0"/>
                  </a:lnTo>
                  <a:close/>
                </a:path>
                <a:path w="7150734" h="9412605">
                  <a:moveTo>
                    <a:pt x="7150608" y="0"/>
                  </a:moveTo>
                  <a:lnTo>
                    <a:pt x="7144512" y="0"/>
                  </a:lnTo>
                  <a:lnTo>
                    <a:pt x="7144512" y="9412211"/>
                  </a:lnTo>
                  <a:lnTo>
                    <a:pt x="7150608" y="9412211"/>
                  </a:lnTo>
                  <a:lnTo>
                    <a:pt x="7150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2" name="object 22"/>
            <p:cNvSpPr/>
            <p:nvPr/>
          </p:nvSpPr>
          <p:spPr>
            <a:xfrm>
              <a:off x="7455407" y="323100"/>
              <a:ext cx="6350" cy="9412605"/>
            </a:xfrm>
            <a:custGeom>
              <a:avLst/>
              <a:gdLst/>
              <a:ahLst/>
              <a:cxnLst/>
              <a:rect l="l" t="t" r="r" b="b"/>
              <a:pathLst>
                <a:path w="6350" h="9412605">
                  <a:moveTo>
                    <a:pt x="6096" y="0"/>
                  </a:moveTo>
                  <a:lnTo>
                    <a:pt x="0" y="0"/>
                  </a:lnTo>
                  <a:lnTo>
                    <a:pt x="0" y="9412211"/>
                  </a:lnTo>
                  <a:lnTo>
                    <a:pt x="6096" y="9412211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3" name="object 23"/>
            <p:cNvSpPr/>
            <p:nvPr/>
          </p:nvSpPr>
          <p:spPr>
            <a:xfrm>
              <a:off x="304800" y="323100"/>
              <a:ext cx="7150734" cy="9431020"/>
            </a:xfrm>
            <a:custGeom>
              <a:avLst/>
              <a:gdLst/>
              <a:ahLst/>
              <a:cxnLst/>
              <a:rect l="l" t="t" r="r" b="b"/>
              <a:pathLst>
                <a:path w="7150734" h="9431020">
                  <a:moveTo>
                    <a:pt x="18288" y="9424403"/>
                  </a:moveTo>
                  <a:lnTo>
                    <a:pt x="6096" y="9424403"/>
                  </a:lnTo>
                  <a:lnTo>
                    <a:pt x="6096" y="9412211"/>
                  </a:lnTo>
                  <a:lnTo>
                    <a:pt x="0" y="9412211"/>
                  </a:lnTo>
                  <a:lnTo>
                    <a:pt x="0" y="9424403"/>
                  </a:lnTo>
                  <a:lnTo>
                    <a:pt x="0" y="9430499"/>
                  </a:lnTo>
                  <a:lnTo>
                    <a:pt x="6096" y="9430499"/>
                  </a:lnTo>
                  <a:lnTo>
                    <a:pt x="18288" y="9430499"/>
                  </a:lnTo>
                  <a:lnTo>
                    <a:pt x="18288" y="9424403"/>
                  </a:lnTo>
                  <a:close/>
                </a:path>
                <a:path w="7150734" h="9431020">
                  <a:moveTo>
                    <a:pt x="7150608" y="0"/>
                  </a:moveTo>
                  <a:lnTo>
                    <a:pt x="7144512" y="0"/>
                  </a:lnTo>
                  <a:lnTo>
                    <a:pt x="7144512" y="9412211"/>
                  </a:lnTo>
                  <a:lnTo>
                    <a:pt x="7150608" y="9412211"/>
                  </a:lnTo>
                  <a:lnTo>
                    <a:pt x="7150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4" name="object 24"/>
            <p:cNvSpPr/>
            <p:nvPr/>
          </p:nvSpPr>
          <p:spPr>
            <a:xfrm>
              <a:off x="310896" y="9735311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6096"/>
                  </a:moveTo>
                  <a:lnTo>
                    <a:pt x="6096" y="6096"/>
                  </a:lnTo>
                  <a:lnTo>
                    <a:pt x="6096" y="0"/>
                  </a:lnTo>
                  <a:lnTo>
                    <a:pt x="0" y="0"/>
                  </a:lnTo>
                  <a:lnTo>
                    <a:pt x="0" y="6096"/>
                  </a:lnTo>
                  <a:lnTo>
                    <a:pt x="0" y="12192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60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5" name="object 25"/>
            <p:cNvSpPr/>
            <p:nvPr/>
          </p:nvSpPr>
          <p:spPr>
            <a:xfrm>
              <a:off x="316992" y="9735299"/>
              <a:ext cx="7132320" cy="18415"/>
            </a:xfrm>
            <a:custGeom>
              <a:avLst/>
              <a:gdLst/>
              <a:ahLst/>
              <a:cxnLst/>
              <a:rect l="l" t="t" r="r" b="b"/>
              <a:pathLst>
                <a:path w="7132320" h="18415">
                  <a:moveTo>
                    <a:pt x="6108" y="0"/>
                  </a:moveTo>
                  <a:lnTo>
                    <a:pt x="0" y="0"/>
                  </a:lnTo>
                  <a:lnTo>
                    <a:pt x="0" y="6108"/>
                  </a:lnTo>
                  <a:lnTo>
                    <a:pt x="6108" y="6108"/>
                  </a:lnTo>
                  <a:lnTo>
                    <a:pt x="6108" y="0"/>
                  </a:lnTo>
                  <a:close/>
                </a:path>
                <a:path w="7132320" h="18415">
                  <a:moveTo>
                    <a:pt x="7132307" y="12204"/>
                  </a:moveTo>
                  <a:lnTo>
                    <a:pt x="6096" y="12204"/>
                  </a:lnTo>
                  <a:lnTo>
                    <a:pt x="6096" y="18300"/>
                  </a:lnTo>
                  <a:lnTo>
                    <a:pt x="7132307" y="18300"/>
                  </a:lnTo>
                  <a:lnTo>
                    <a:pt x="7132307" y="122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6" name="object 26"/>
            <p:cNvSpPr/>
            <p:nvPr/>
          </p:nvSpPr>
          <p:spPr>
            <a:xfrm>
              <a:off x="323088" y="9741407"/>
              <a:ext cx="7126605" cy="6350"/>
            </a:xfrm>
            <a:custGeom>
              <a:avLst/>
              <a:gdLst/>
              <a:ahLst/>
              <a:cxnLst/>
              <a:rect l="l" t="t" r="r" b="b"/>
              <a:pathLst>
                <a:path w="7126605" h="6350">
                  <a:moveTo>
                    <a:pt x="7126211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7126211" y="6096"/>
                  </a:lnTo>
                  <a:lnTo>
                    <a:pt x="7126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7" name="object 27"/>
            <p:cNvSpPr/>
            <p:nvPr/>
          </p:nvSpPr>
          <p:spPr>
            <a:xfrm>
              <a:off x="323088" y="9735299"/>
              <a:ext cx="7145020" cy="18415"/>
            </a:xfrm>
            <a:custGeom>
              <a:avLst/>
              <a:gdLst/>
              <a:ahLst/>
              <a:cxnLst/>
              <a:rect l="l" t="t" r="r" b="b"/>
              <a:pathLst>
                <a:path w="7145020" h="18415">
                  <a:moveTo>
                    <a:pt x="7126211" y="0"/>
                  </a:moveTo>
                  <a:lnTo>
                    <a:pt x="0" y="0"/>
                  </a:lnTo>
                  <a:lnTo>
                    <a:pt x="0" y="6108"/>
                  </a:lnTo>
                  <a:lnTo>
                    <a:pt x="7126211" y="6108"/>
                  </a:lnTo>
                  <a:lnTo>
                    <a:pt x="7126211" y="0"/>
                  </a:lnTo>
                  <a:close/>
                </a:path>
                <a:path w="7145020" h="18415">
                  <a:moveTo>
                    <a:pt x="7144512" y="12"/>
                  </a:moveTo>
                  <a:lnTo>
                    <a:pt x="7138416" y="12"/>
                  </a:lnTo>
                  <a:lnTo>
                    <a:pt x="7138416" y="12204"/>
                  </a:lnTo>
                  <a:lnTo>
                    <a:pt x="7126224" y="12204"/>
                  </a:lnTo>
                  <a:lnTo>
                    <a:pt x="7126224" y="18300"/>
                  </a:lnTo>
                  <a:lnTo>
                    <a:pt x="7138416" y="18300"/>
                  </a:lnTo>
                  <a:lnTo>
                    <a:pt x="7144512" y="18300"/>
                  </a:lnTo>
                  <a:lnTo>
                    <a:pt x="7144512" y="12204"/>
                  </a:lnTo>
                  <a:lnTo>
                    <a:pt x="7144512" y="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8" name="object 28"/>
            <p:cNvSpPr/>
            <p:nvPr/>
          </p:nvSpPr>
          <p:spPr>
            <a:xfrm>
              <a:off x="7449311" y="9735311"/>
              <a:ext cx="12700" cy="12700"/>
            </a:xfrm>
            <a:custGeom>
              <a:avLst/>
              <a:gdLst/>
              <a:ahLst/>
              <a:cxnLst/>
              <a:rect l="l" t="t" r="r" b="b"/>
              <a:pathLst>
                <a:path w="12700" h="12700">
                  <a:moveTo>
                    <a:pt x="12192" y="0"/>
                  </a:moveTo>
                  <a:lnTo>
                    <a:pt x="6096" y="0"/>
                  </a:lnTo>
                  <a:lnTo>
                    <a:pt x="6096" y="6096"/>
                  </a:lnTo>
                  <a:lnTo>
                    <a:pt x="0" y="6096"/>
                  </a:lnTo>
                  <a:lnTo>
                    <a:pt x="0" y="12192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6096"/>
                  </a:lnTo>
                  <a:lnTo>
                    <a:pt x="121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9" name="object 29"/>
            <p:cNvSpPr/>
            <p:nvPr/>
          </p:nvSpPr>
          <p:spPr>
            <a:xfrm>
              <a:off x="7449311" y="9735299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6096" y="0"/>
                  </a:moveTo>
                  <a:lnTo>
                    <a:pt x="0" y="0"/>
                  </a:lnTo>
                  <a:lnTo>
                    <a:pt x="0" y="6108"/>
                  </a:lnTo>
                  <a:lnTo>
                    <a:pt x="6096" y="6108"/>
                  </a:lnTo>
                  <a:lnTo>
                    <a:pt x="60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</p:grpSp>
      <p:sp>
        <p:nvSpPr>
          <p:cNvPr id="31" name="object 40">
            <a:extLst>
              <a:ext uri="{FF2B5EF4-FFF2-40B4-BE49-F238E27FC236}">
                <a16:creationId xmlns:a16="http://schemas.microsoft.com/office/drawing/2014/main" id="{A2095833-1C00-4E6E-BF90-E77938784481}"/>
              </a:ext>
            </a:extLst>
          </p:cNvPr>
          <p:cNvSpPr txBox="1"/>
          <p:nvPr/>
        </p:nvSpPr>
        <p:spPr>
          <a:xfrm>
            <a:off x="4578102" y="8734768"/>
            <a:ext cx="1418376" cy="11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60">
              <a:lnSpc>
                <a:spcPts val="785"/>
              </a:lnSpc>
            </a:pPr>
            <a:r>
              <a:rPr sz="1000" i="1" spc="-7" dirty="0">
                <a:latin typeface="Calibri"/>
                <a:cs typeface="Calibri"/>
              </a:rPr>
              <a:t>Revision</a:t>
            </a:r>
            <a:r>
              <a:rPr sz="1000" i="1" spc="-18" dirty="0">
                <a:latin typeface="Calibri"/>
                <a:cs typeface="Calibri"/>
              </a:rPr>
              <a:t> </a:t>
            </a:r>
            <a:r>
              <a:rPr sz="1000" i="1" dirty="0">
                <a:latin typeface="Calibri"/>
                <a:cs typeface="Calibri"/>
              </a:rPr>
              <a:t>date:</a:t>
            </a:r>
            <a:r>
              <a:rPr sz="1000" i="1" spc="-20" dirty="0">
                <a:latin typeface="Calibri"/>
                <a:cs typeface="Calibri"/>
              </a:rPr>
              <a:t> </a:t>
            </a:r>
            <a:r>
              <a:rPr sz="1000" i="1" spc="-7" dirty="0">
                <a:latin typeface="Calibri"/>
                <a:cs typeface="Calibri"/>
              </a:rPr>
              <a:t>04O</a:t>
            </a:r>
            <a:r>
              <a:rPr lang="en-US" sz="1000" i="1" spc="-7" dirty="0">
                <a:latin typeface="Calibri"/>
                <a:cs typeface="Calibri"/>
              </a:rPr>
              <a:t>CT</a:t>
            </a:r>
            <a:r>
              <a:rPr sz="1000" i="1" spc="-7" dirty="0">
                <a:latin typeface="Calibri"/>
                <a:cs typeface="Calibri"/>
              </a:rPr>
              <a:t>22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0CE6AF2-5989-40C3-B212-14C729351498}"/>
              </a:ext>
            </a:extLst>
          </p:cNvPr>
          <p:cNvSpPr/>
          <p:nvPr/>
        </p:nvSpPr>
        <p:spPr>
          <a:xfrm>
            <a:off x="899160" y="6593417"/>
            <a:ext cx="4245499" cy="65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28" algn="ctr">
              <a:spcBef>
                <a:spcPts val="58"/>
              </a:spcBef>
              <a:tabLst>
                <a:tab pos="1560551" algn="l"/>
              </a:tabLst>
            </a:pPr>
            <a:r>
              <a:rPr lang="en-US" sz="1200" i="1" spc="-7" dirty="0">
                <a:latin typeface="Times New Roman"/>
                <a:cs typeface="Times New Roman"/>
              </a:rPr>
              <a:t>*We might request limited 2 to 3 representatives from each company due to limited seats available. We will inform you later.</a:t>
            </a:r>
            <a:endParaRPr lang="en-US" sz="1200" dirty="0">
              <a:latin typeface="Times New Roman"/>
              <a:cs typeface="Times New Roman"/>
            </a:endParaRPr>
          </a:p>
          <a:p>
            <a:pPr marL="5628" algn="ctr">
              <a:spcBef>
                <a:spcPts val="58"/>
              </a:spcBef>
              <a:tabLst>
                <a:tab pos="1560551" algn="l"/>
              </a:tabLst>
            </a:pPr>
            <a:endParaRPr lang="ja-JP" altLang="en-US" sz="1200" dirty="0">
              <a:latin typeface="MS Mincho"/>
              <a:cs typeface="MS Minch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775</Words>
  <Application>Microsoft Office PowerPoint</Application>
  <PresentationFormat>Custom</PresentationFormat>
  <Paragraphs>174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Meiryo</vt:lpstr>
      <vt:lpstr>MS Mincho</vt:lpstr>
      <vt:lpstr>游ゴシック</vt:lpstr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招待状</vt:lpstr>
      <vt:lpstr>Invitation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Watanabe, Sayaka FORNATL-JA SRF S1201</dc:creator>
  <cp:lastModifiedBy>Watanabe, Sayaka FORNATL-JA SRF S1201</cp:lastModifiedBy>
  <cp:revision>42</cp:revision>
  <cp:lastPrinted>2022-10-12T06:46:31Z</cp:lastPrinted>
  <dcterms:created xsi:type="dcterms:W3CDTF">2022-10-06T05:09:26Z</dcterms:created>
  <dcterms:modified xsi:type="dcterms:W3CDTF">2022-11-03T07:08:45Z</dcterms:modified>
</cp:coreProperties>
</file>